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x="18288000" cy="10287000"/>
  <p:notesSz cx="6858000" cy="9144000"/>
  <p:embeddedFontLst>
    <p:embeddedFont>
      <p:font typeface="Maragsa" charset="1" panose="00000000000000000000"/>
      <p:regular r:id="rId68"/>
    </p:embeddedFont>
    <p:embeddedFont>
      <p:font typeface="Nunito Bold" charset="1" panose="00000000000000000000"/>
      <p:regular r:id="rId69"/>
    </p:embeddedFont>
    <p:embeddedFont>
      <p:font typeface="AC Diary Girl" charset="1" panose="02000603000000000000"/>
      <p:regular r:id="rId70"/>
    </p:embeddedFont>
    <p:embeddedFont>
      <p:font typeface="Nunito" charset="1" panose="00000000000000000000"/>
      <p:regular r:id="rId71"/>
    </p:embeddedFont>
    <p:embeddedFont>
      <p:font typeface="Nunito Medium" charset="1" panose="00000000000000000000"/>
      <p:regular r:id="rId72"/>
    </p:embeddedFont>
    <p:embeddedFont>
      <p:font typeface="Canva Sans Bold" charset="1" panose="020B0803030501040103"/>
      <p:regular r:id="rId73"/>
    </p:embeddedFont>
    <p:embeddedFont>
      <p:font typeface="League Spartan" charset="1" panose="00000800000000000000"/>
      <p:regular r:id="rId74"/>
    </p:embeddedFont>
    <p:embeddedFont>
      <p:font typeface="AC Diary Girl Bold" charset="1" panose="02000603000000000000"/>
      <p:regular r:id="rId75"/>
    </p:embeddedFont>
    <p:embeddedFont>
      <p:font typeface="Glacial Indifference Bold" charset="1" panose="00000800000000000000"/>
      <p:regular r:id="rId76"/>
    </p:embeddedFont>
    <p:embeddedFont>
      <p:font typeface="AC Diary Girl Italics" charset="1" panose="02000603000000000000"/>
      <p:regular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5.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6.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github.com/Mo5o0o/DEPI-Project/blob/main/Superstore-Sales-Analysis-main/dataset/cleaned_superstore.csv" TargetMode="External" Type="http://schemas.openxmlformats.org/officeDocument/2006/relationships/hyperlink"/><Relationship Id="rId4" Target="../media/image8.png" Type="http://schemas.openxmlformats.org/officeDocument/2006/relationships/image"/><Relationship Id="rId5" Target="../media/image9.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8.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1.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2.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3.png" Type="http://schemas.openxmlformats.org/officeDocument/2006/relationships/image"/><Relationship Id="rId6" Target="../embeddings/oleObject1.bin" Type="http://schemas.openxmlformats.org/officeDocument/2006/relationships/oleObject"/></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4.jpe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5.jpe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depiapp-vpwfjn4zcim93ut6jjpadg.streamlit.app" TargetMode="External" Type="http://schemas.openxmlformats.org/officeDocument/2006/relationships/hyperlink"/><Relationship Id="rId4" Target="https://depiapp-vpwfjn4zcim93ut6jjpadg.streamlit.app" TargetMode="External" Type="http://schemas.openxmlformats.org/officeDocument/2006/relationships/hyperlink"/><Relationship Id="rId5" Target="../media/image6.png" Type="http://schemas.openxmlformats.org/officeDocument/2006/relationships/image"/><Relationship Id="rId6" Target="../media/image7.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2" Target="../media/image1.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38.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33350" y="0"/>
            <a:ext cx="4036376" cy="4010829"/>
          </a:xfrm>
          <a:custGeom>
            <a:avLst/>
            <a:gdLst/>
            <a:ahLst/>
            <a:cxnLst/>
            <a:rect r="r" b="b" t="t" l="l"/>
            <a:pathLst>
              <a:path h="4010829" w="4036376">
                <a:moveTo>
                  <a:pt x="0" y="0"/>
                </a:moveTo>
                <a:lnTo>
                  <a:pt x="4036376" y="0"/>
                </a:lnTo>
                <a:lnTo>
                  <a:pt x="4036376" y="4010829"/>
                </a:lnTo>
                <a:lnTo>
                  <a:pt x="0" y="4010829"/>
                </a:lnTo>
                <a:lnTo>
                  <a:pt x="0" y="0"/>
                </a:lnTo>
                <a:close/>
              </a:path>
            </a:pathLst>
          </a:custGeom>
          <a:blipFill>
            <a:blip r:embed="rId3"/>
            <a:stretch>
              <a:fillRect l="0" t="0" r="0" b="0"/>
            </a:stretch>
          </a:blipFill>
        </p:spPr>
      </p:sp>
      <p:sp>
        <p:nvSpPr>
          <p:cNvPr name="Freeform 4" id="4"/>
          <p:cNvSpPr/>
          <p:nvPr/>
        </p:nvSpPr>
        <p:spPr>
          <a:xfrm flipH="false" flipV="false" rot="0">
            <a:off x="1028700" y="8756510"/>
            <a:ext cx="3434206" cy="630645"/>
          </a:xfrm>
          <a:custGeom>
            <a:avLst/>
            <a:gdLst/>
            <a:ahLst/>
            <a:cxnLst/>
            <a:rect r="r" b="b" t="t" l="l"/>
            <a:pathLst>
              <a:path h="630645" w="3434206">
                <a:moveTo>
                  <a:pt x="0" y="0"/>
                </a:moveTo>
                <a:lnTo>
                  <a:pt x="3434206" y="0"/>
                </a:lnTo>
                <a:lnTo>
                  <a:pt x="3434206" y="630646"/>
                </a:lnTo>
                <a:lnTo>
                  <a:pt x="0" y="6306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345752" y="1028700"/>
            <a:ext cx="6892661" cy="8229600"/>
          </a:xfrm>
          <a:custGeom>
            <a:avLst/>
            <a:gdLst/>
            <a:ahLst/>
            <a:cxnLst/>
            <a:rect r="r" b="b" t="t" l="l"/>
            <a:pathLst>
              <a:path h="8229600" w="6892661">
                <a:moveTo>
                  <a:pt x="0" y="0"/>
                </a:moveTo>
                <a:lnTo>
                  <a:pt x="6892662" y="0"/>
                </a:lnTo>
                <a:lnTo>
                  <a:pt x="6892662" y="8229600"/>
                </a:lnTo>
                <a:lnTo>
                  <a:pt x="0" y="8229600"/>
                </a:lnTo>
                <a:lnTo>
                  <a:pt x="0" y="0"/>
                </a:lnTo>
                <a:close/>
              </a:path>
            </a:pathLst>
          </a:custGeom>
          <a:blipFill>
            <a:blip r:embed="rId6"/>
            <a:stretch>
              <a:fillRect l="0" t="0" r="0" b="0"/>
            </a:stretch>
          </a:blipFill>
        </p:spPr>
      </p:sp>
      <p:sp>
        <p:nvSpPr>
          <p:cNvPr name="TextBox 6" id="6"/>
          <p:cNvSpPr txBox="true"/>
          <p:nvPr/>
        </p:nvSpPr>
        <p:spPr>
          <a:xfrm rot="0">
            <a:off x="674048" y="3316585"/>
            <a:ext cx="8738379" cy="5411351"/>
          </a:xfrm>
          <a:prstGeom prst="rect">
            <a:avLst/>
          </a:prstGeom>
        </p:spPr>
        <p:txBody>
          <a:bodyPr anchor="t" rtlCol="false" tIns="0" lIns="0" bIns="0" rIns="0">
            <a:spAutoFit/>
          </a:bodyPr>
          <a:lstStyle/>
          <a:p>
            <a:pPr algn="l">
              <a:lnSpc>
                <a:spcPts val="14416"/>
              </a:lnSpc>
            </a:pPr>
            <a:r>
              <a:rPr lang="en-US" sz="10297">
                <a:solidFill>
                  <a:srgbClr val="FF914D"/>
                </a:solidFill>
                <a:latin typeface="Maragsa"/>
                <a:ea typeface="Maragsa"/>
                <a:cs typeface="Maragsa"/>
                <a:sym typeface="Maragsa"/>
              </a:rPr>
              <a:t>Super Store</a:t>
            </a:r>
            <a:r>
              <a:rPr lang="en-US" sz="10297">
                <a:solidFill>
                  <a:srgbClr val="337271"/>
                </a:solidFill>
                <a:latin typeface="Maragsa"/>
                <a:ea typeface="Maragsa"/>
                <a:cs typeface="Maragsa"/>
                <a:sym typeface="Maragsa"/>
              </a:rPr>
              <a:t> </a:t>
            </a:r>
            <a:r>
              <a:rPr lang="en-US" sz="10297">
                <a:solidFill>
                  <a:srgbClr val="000000"/>
                </a:solidFill>
                <a:latin typeface="Maragsa"/>
                <a:ea typeface="Maragsa"/>
                <a:cs typeface="Maragsa"/>
                <a:sym typeface="Maragsa"/>
              </a:rPr>
              <a:t>Sales Analysis</a:t>
            </a:r>
          </a:p>
          <a:p>
            <a:pPr algn="l">
              <a:lnSpc>
                <a:spcPts val="14416"/>
              </a:lnSpc>
            </a:pPr>
            <a:r>
              <a:rPr lang="en-US" sz="10297">
                <a:solidFill>
                  <a:srgbClr val="FF914D"/>
                </a:solidFill>
                <a:latin typeface="Maragsa"/>
                <a:ea typeface="Maragsa"/>
                <a:cs typeface="Maragsa"/>
                <a:sym typeface="Maragsa"/>
              </a:rPr>
              <a:t>Report</a:t>
            </a:r>
          </a:p>
        </p:txBody>
      </p:sp>
      <p:sp>
        <p:nvSpPr>
          <p:cNvPr name="TextBox 7" id="7"/>
          <p:cNvSpPr txBox="true"/>
          <p:nvPr/>
        </p:nvSpPr>
        <p:spPr>
          <a:xfrm rot="0">
            <a:off x="-1014126" y="9349056"/>
            <a:ext cx="9624529" cy="530860"/>
          </a:xfrm>
          <a:prstGeom prst="rect">
            <a:avLst/>
          </a:prstGeom>
        </p:spPr>
        <p:txBody>
          <a:bodyPr anchor="t" rtlCol="false" tIns="0" lIns="0" bIns="0" rIns="0">
            <a:spAutoFit/>
          </a:bodyPr>
          <a:lstStyle/>
          <a:p>
            <a:pPr algn="ctr">
              <a:lnSpc>
                <a:spcPts val="4339"/>
              </a:lnSpc>
            </a:pPr>
            <a:r>
              <a:rPr lang="en-US" sz="3099" b="true">
                <a:solidFill>
                  <a:srgbClr val="000000"/>
                </a:solidFill>
                <a:latin typeface="Nunito Bold"/>
                <a:ea typeface="Nunito Bold"/>
                <a:cs typeface="Nunito Bold"/>
                <a:sym typeface="Nunito Bold"/>
              </a:rPr>
              <a:t>Supervisor: Mahmoud Khorshid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334072" y="-1475968"/>
            <a:ext cx="3808435" cy="4114800"/>
          </a:xfrm>
          <a:custGeom>
            <a:avLst/>
            <a:gdLst/>
            <a:ahLst/>
            <a:cxnLst/>
            <a:rect r="r" b="b" t="t" l="l"/>
            <a:pathLst>
              <a:path h="4114800" w="3808435">
                <a:moveTo>
                  <a:pt x="0" y="0"/>
                </a:moveTo>
                <a:lnTo>
                  <a:pt x="3808435" y="0"/>
                </a:lnTo>
                <a:lnTo>
                  <a:pt x="380843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406006" y="9057766"/>
            <a:ext cx="4196989" cy="770720"/>
          </a:xfrm>
          <a:custGeom>
            <a:avLst/>
            <a:gdLst/>
            <a:ahLst/>
            <a:cxnLst/>
            <a:rect r="r" b="b" t="t" l="l"/>
            <a:pathLst>
              <a:path h="770720" w="4196989">
                <a:moveTo>
                  <a:pt x="0" y="0"/>
                </a:moveTo>
                <a:lnTo>
                  <a:pt x="4196989" y="0"/>
                </a:lnTo>
                <a:lnTo>
                  <a:pt x="4196989" y="770720"/>
                </a:lnTo>
                <a:lnTo>
                  <a:pt x="0" y="7707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aphicFrame>
        <p:nvGraphicFramePr>
          <p:cNvPr name="Table 5" id="5"/>
          <p:cNvGraphicFramePr>
            <a:graphicFrameLocks noGrp="true"/>
          </p:cNvGraphicFramePr>
          <p:nvPr/>
        </p:nvGraphicFramePr>
        <p:xfrm>
          <a:off x="3257550" y="3947376"/>
          <a:ext cx="11772900" cy="4476329"/>
        </p:xfrm>
        <a:graphic>
          <a:graphicData uri="http://schemas.openxmlformats.org/drawingml/2006/table">
            <a:tbl>
              <a:tblPr/>
              <a:tblGrid>
                <a:gridCol w="3067700"/>
                <a:gridCol w="8705200"/>
              </a:tblGrid>
              <a:tr h="1134553">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Sales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Sales amount in USD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34553">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Quantity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Number of units sold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02818">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Discount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D</a:t>
                      </a:r>
                      <a:r>
                        <a:rPr lang="en-US" sz="1899" b="true">
                          <a:solidFill>
                            <a:srgbClr val="000000"/>
                          </a:solidFill>
                          <a:latin typeface="Canva Sans Bold"/>
                          <a:ea typeface="Canva Sans Bold"/>
                          <a:cs typeface="Canva Sans Bold"/>
                          <a:sym typeface="Canva Sans Bold"/>
                        </a:rPr>
                        <a:t>iscount applied on the sale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04405">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Profit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Profit earned from the sale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4029949" y="1553084"/>
            <a:ext cx="10228101"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Data dictionary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4029949" y="3400426"/>
            <a:ext cx="10228101" cy="32289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Exploratory Data Analysis (EDA)</a:t>
            </a:r>
          </a:p>
        </p:txBody>
      </p:sp>
      <p:sp>
        <p:nvSpPr>
          <p:cNvPr name="Freeform 4" id="4"/>
          <p:cNvSpPr/>
          <p:nvPr/>
        </p:nvSpPr>
        <p:spPr>
          <a:xfrm flipH="false" flipV="false" rot="0">
            <a:off x="-334072" y="-1475968"/>
            <a:ext cx="3808435" cy="4114800"/>
          </a:xfrm>
          <a:custGeom>
            <a:avLst/>
            <a:gdLst/>
            <a:ahLst/>
            <a:cxnLst/>
            <a:rect r="r" b="b" t="t" l="l"/>
            <a:pathLst>
              <a:path h="4114800" w="3808435">
                <a:moveTo>
                  <a:pt x="0" y="0"/>
                </a:moveTo>
                <a:lnTo>
                  <a:pt x="3808435" y="0"/>
                </a:lnTo>
                <a:lnTo>
                  <a:pt x="380843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406006" y="9057766"/>
            <a:ext cx="4196989" cy="770720"/>
          </a:xfrm>
          <a:custGeom>
            <a:avLst/>
            <a:gdLst/>
            <a:ahLst/>
            <a:cxnLst/>
            <a:rect r="r" b="b" t="t" l="l"/>
            <a:pathLst>
              <a:path h="770720" w="4196989">
                <a:moveTo>
                  <a:pt x="0" y="0"/>
                </a:moveTo>
                <a:lnTo>
                  <a:pt x="4196989" y="0"/>
                </a:lnTo>
                <a:lnTo>
                  <a:pt x="4196989" y="770720"/>
                </a:lnTo>
                <a:lnTo>
                  <a:pt x="0" y="7707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2157532" y="3724969"/>
            <a:ext cx="6698651" cy="4599931"/>
            <a:chOff x="0" y="0"/>
            <a:chExt cx="1764254" cy="1211504"/>
          </a:xfrm>
        </p:grpSpPr>
        <p:sp>
          <p:nvSpPr>
            <p:cNvPr name="Freeform 4" id="4"/>
            <p:cNvSpPr/>
            <p:nvPr/>
          </p:nvSpPr>
          <p:spPr>
            <a:xfrm flipH="false" flipV="false" rot="0">
              <a:off x="0" y="0"/>
              <a:ext cx="1764254" cy="1211504"/>
            </a:xfrm>
            <a:custGeom>
              <a:avLst/>
              <a:gdLst/>
              <a:ahLst/>
              <a:cxnLst/>
              <a:rect r="r" b="b" t="t" l="l"/>
              <a:pathLst>
                <a:path h="1211504" w="1764254">
                  <a:moveTo>
                    <a:pt x="0" y="0"/>
                  </a:moveTo>
                  <a:lnTo>
                    <a:pt x="1764254" y="0"/>
                  </a:lnTo>
                  <a:lnTo>
                    <a:pt x="1764254" y="1211504"/>
                  </a:lnTo>
                  <a:lnTo>
                    <a:pt x="0" y="1211504"/>
                  </a:lnTo>
                  <a:close/>
                </a:path>
              </a:pathLst>
            </a:custGeom>
            <a:solidFill>
              <a:srgbClr val="337271"/>
            </a:solidFill>
          </p:spPr>
        </p:sp>
        <p:sp>
          <p:nvSpPr>
            <p:cNvPr name="TextBox 5" id="5"/>
            <p:cNvSpPr txBox="true"/>
            <p:nvPr/>
          </p:nvSpPr>
          <p:spPr>
            <a:xfrm>
              <a:off x="0" y="-38100"/>
              <a:ext cx="1764254" cy="1249604"/>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796206" y="1704925"/>
            <a:ext cx="8695587"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Problems</a:t>
            </a:r>
          </a:p>
        </p:txBody>
      </p:sp>
      <p:sp>
        <p:nvSpPr>
          <p:cNvPr name="TextBox 7" id="7"/>
          <p:cNvSpPr txBox="true"/>
          <p:nvPr/>
        </p:nvSpPr>
        <p:spPr>
          <a:xfrm rot="0">
            <a:off x="2552476" y="5073248"/>
            <a:ext cx="5908762" cy="514350"/>
          </a:xfrm>
          <a:prstGeom prst="rect">
            <a:avLst/>
          </a:prstGeom>
        </p:spPr>
        <p:txBody>
          <a:bodyPr anchor="t" rtlCol="false" tIns="0" lIns="0" bIns="0" rIns="0">
            <a:spAutoFit/>
          </a:bodyPr>
          <a:lstStyle/>
          <a:p>
            <a:pPr algn="ctr">
              <a:lnSpc>
                <a:spcPts val="4200"/>
              </a:lnSpc>
            </a:pPr>
            <a:r>
              <a:rPr lang="en-US" sz="3000">
                <a:solidFill>
                  <a:srgbClr val="FFFFFF"/>
                </a:solidFill>
                <a:latin typeface="Nunito"/>
                <a:ea typeface="Nunito"/>
                <a:cs typeface="Nunito"/>
                <a:sym typeface="Nunito"/>
              </a:rPr>
              <a:t>No Null Values</a:t>
            </a:r>
          </a:p>
        </p:txBody>
      </p:sp>
      <p:sp>
        <p:nvSpPr>
          <p:cNvPr name="TextBox 8" id="8"/>
          <p:cNvSpPr txBox="true"/>
          <p:nvPr/>
        </p:nvSpPr>
        <p:spPr>
          <a:xfrm rot="0">
            <a:off x="4324346" y="3953457"/>
            <a:ext cx="2365022" cy="901700"/>
          </a:xfrm>
          <a:prstGeom prst="rect">
            <a:avLst/>
          </a:prstGeom>
        </p:spPr>
        <p:txBody>
          <a:bodyPr anchor="t" rtlCol="false" tIns="0" lIns="0" bIns="0" rIns="0">
            <a:spAutoFit/>
          </a:bodyPr>
          <a:lstStyle/>
          <a:p>
            <a:pPr algn="ctr">
              <a:lnSpc>
                <a:spcPts val="7000"/>
              </a:lnSpc>
            </a:pPr>
            <a:r>
              <a:rPr lang="en-US" sz="5000">
                <a:solidFill>
                  <a:srgbClr val="FFFFFF"/>
                </a:solidFill>
                <a:latin typeface="AC Diary Girl"/>
                <a:ea typeface="AC Diary Girl"/>
                <a:cs typeface="AC Diary Girl"/>
                <a:sym typeface="AC Diary Girl"/>
              </a:rPr>
              <a:t>Nulls ?</a:t>
            </a:r>
          </a:p>
        </p:txBody>
      </p:sp>
      <p:grpSp>
        <p:nvGrpSpPr>
          <p:cNvPr name="Group 9" id="9"/>
          <p:cNvGrpSpPr/>
          <p:nvPr/>
        </p:nvGrpSpPr>
        <p:grpSpPr>
          <a:xfrm rot="0">
            <a:off x="9431817" y="3724969"/>
            <a:ext cx="6698651" cy="4599931"/>
            <a:chOff x="0" y="0"/>
            <a:chExt cx="1764254" cy="1211504"/>
          </a:xfrm>
        </p:grpSpPr>
        <p:sp>
          <p:nvSpPr>
            <p:cNvPr name="Freeform 10" id="10"/>
            <p:cNvSpPr/>
            <p:nvPr/>
          </p:nvSpPr>
          <p:spPr>
            <a:xfrm flipH="false" flipV="false" rot="0">
              <a:off x="0" y="0"/>
              <a:ext cx="1764254" cy="1211504"/>
            </a:xfrm>
            <a:custGeom>
              <a:avLst/>
              <a:gdLst/>
              <a:ahLst/>
              <a:cxnLst/>
              <a:rect r="r" b="b" t="t" l="l"/>
              <a:pathLst>
                <a:path h="1211504" w="1764254">
                  <a:moveTo>
                    <a:pt x="0" y="0"/>
                  </a:moveTo>
                  <a:lnTo>
                    <a:pt x="1764254" y="0"/>
                  </a:lnTo>
                  <a:lnTo>
                    <a:pt x="1764254" y="1211504"/>
                  </a:lnTo>
                  <a:lnTo>
                    <a:pt x="0" y="1211504"/>
                  </a:lnTo>
                  <a:close/>
                </a:path>
              </a:pathLst>
            </a:custGeom>
            <a:solidFill>
              <a:srgbClr val="337271"/>
            </a:solidFill>
          </p:spPr>
        </p:sp>
        <p:sp>
          <p:nvSpPr>
            <p:cNvPr name="TextBox 11" id="11"/>
            <p:cNvSpPr txBox="true"/>
            <p:nvPr/>
          </p:nvSpPr>
          <p:spPr>
            <a:xfrm>
              <a:off x="0" y="-38100"/>
              <a:ext cx="1764254" cy="1249604"/>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9826762" y="5073248"/>
            <a:ext cx="5908762" cy="514350"/>
          </a:xfrm>
          <a:prstGeom prst="rect">
            <a:avLst/>
          </a:prstGeom>
        </p:spPr>
        <p:txBody>
          <a:bodyPr anchor="t" rtlCol="false" tIns="0" lIns="0" bIns="0" rIns="0">
            <a:spAutoFit/>
          </a:bodyPr>
          <a:lstStyle/>
          <a:p>
            <a:pPr algn="ctr">
              <a:lnSpc>
                <a:spcPts val="4200"/>
              </a:lnSpc>
            </a:pPr>
            <a:r>
              <a:rPr lang="en-US" sz="3000">
                <a:solidFill>
                  <a:srgbClr val="FFFFFF"/>
                </a:solidFill>
                <a:latin typeface="Nunito"/>
                <a:ea typeface="Nunito"/>
                <a:cs typeface="Nunito"/>
                <a:sym typeface="Nunito"/>
              </a:rPr>
              <a:t>Yes, 1 Row</a:t>
            </a:r>
          </a:p>
        </p:txBody>
      </p:sp>
      <p:sp>
        <p:nvSpPr>
          <p:cNvPr name="TextBox 13" id="13"/>
          <p:cNvSpPr txBox="true"/>
          <p:nvPr/>
        </p:nvSpPr>
        <p:spPr>
          <a:xfrm rot="0">
            <a:off x="10642448" y="3953457"/>
            <a:ext cx="4277389" cy="901700"/>
          </a:xfrm>
          <a:prstGeom prst="rect">
            <a:avLst/>
          </a:prstGeom>
        </p:spPr>
        <p:txBody>
          <a:bodyPr anchor="t" rtlCol="false" tIns="0" lIns="0" bIns="0" rIns="0">
            <a:spAutoFit/>
          </a:bodyPr>
          <a:lstStyle/>
          <a:p>
            <a:pPr algn="ctr">
              <a:lnSpc>
                <a:spcPts val="7000"/>
              </a:lnSpc>
            </a:pPr>
            <a:r>
              <a:rPr lang="en-US" sz="5000">
                <a:solidFill>
                  <a:srgbClr val="FFFFFF"/>
                </a:solidFill>
                <a:latin typeface="AC Diary Girl"/>
                <a:ea typeface="AC Diary Girl"/>
                <a:cs typeface="AC Diary Girl"/>
                <a:sym typeface="AC Diary Girl"/>
              </a:rPr>
              <a:t>Duplicates?</a:t>
            </a:r>
          </a:p>
        </p:txBody>
      </p:sp>
      <p:sp>
        <p:nvSpPr>
          <p:cNvPr name="Freeform 14" id="14"/>
          <p:cNvSpPr/>
          <p:nvPr/>
        </p:nvSpPr>
        <p:spPr>
          <a:xfrm flipH="false" flipV="false" rot="0">
            <a:off x="15533991" y="6870677"/>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425143" y="-389831"/>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2157532" y="3724969"/>
            <a:ext cx="6698651" cy="4599931"/>
            <a:chOff x="0" y="0"/>
            <a:chExt cx="1764254" cy="1211504"/>
          </a:xfrm>
        </p:grpSpPr>
        <p:sp>
          <p:nvSpPr>
            <p:cNvPr name="Freeform 4" id="4"/>
            <p:cNvSpPr/>
            <p:nvPr/>
          </p:nvSpPr>
          <p:spPr>
            <a:xfrm flipH="false" flipV="false" rot="0">
              <a:off x="0" y="0"/>
              <a:ext cx="1764254" cy="1211504"/>
            </a:xfrm>
            <a:custGeom>
              <a:avLst/>
              <a:gdLst/>
              <a:ahLst/>
              <a:cxnLst/>
              <a:rect r="r" b="b" t="t" l="l"/>
              <a:pathLst>
                <a:path h="1211504" w="1764254">
                  <a:moveTo>
                    <a:pt x="0" y="0"/>
                  </a:moveTo>
                  <a:lnTo>
                    <a:pt x="1764254" y="0"/>
                  </a:lnTo>
                  <a:lnTo>
                    <a:pt x="1764254" y="1211504"/>
                  </a:lnTo>
                  <a:lnTo>
                    <a:pt x="0" y="1211504"/>
                  </a:lnTo>
                  <a:close/>
                </a:path>
              </a:pathLst>
            </a:custGeom>
            <a:solidFill>
              <a:srgbClr val="337271"/>
            </a:solidFill>
          </p:spPr>
        </p:sp>
        <p:sp>
          <p:nvSpPr>
            <p:cNvPr name="TextBox 5" id="5"/>
            <p:cNvSpPr txBox="true"/>
            <p:nvPr/>
          </p:nvSpPr>
          <p:spPr>
            <a:xfrm>
              <a:off x="0" y="-38100"/>
              <a:ext cx="1764254" cy="1249604"/>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796206" y="1704925"/>
            <a:ext cx="8695587"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Problems</a:t>
            </a:r>
          </a:p>
        </p:txBody>
      </p:sp>
      <p:sp>
        <p:nvSpPr>
          <p:cNvPr name="TextBox 7" id="7"/>
          <p:cNvSpPr txBox="true"/>
          <p:nvPr/>
        </p:nvSpPr>
        <p:spPr>
          <a:xfrm rot="0">
            <a:off x="2552476" y="5073248"/>
            <a:ext cx="5908762" cy="1581150"/>
          </a:xfrm>
          <a:prstGeom prst="rect">
            <a:avLst/>
          </a:prstGeom>
        </p:spPr>
        <p:txBody>
          <a:bodyPr anchor="t" rtlCol="false" tIns="0" lIns="0" bIns="0" rIns="0">
            <a:spAutoFit/>
          </a:bodyPr>
          <a:lstStyle/>
          <a:p>
            <a:pPr algn="ctr">
              <a:lnSpc>
                <a:spcPts val="4200"/>
              </a:lnSpc>
            </a:pPr>
            <a:r>
              <a:rPr lang="en-US" sz="3000">
                <a:solidFill>
                  <a:srgbClr val="FFFFFF"/>
                </a:solidFill>
                <a:latin typeface="Nunito"/>
                <a:ea typeface="Nunito"/>
                <a:cs typeface="Nunito"/>
                <a:sym typeface="Nunito"/>
              </a:rPr>
              <a:t>Yes</a:t>
            </a:r>
          </a:p>
          <a:p>
            <a:pPr algn="ctr">
              <a:lnSpc>
                <a:spcPts val="4200"/>
              </a:lnSpc>
            </a:pPr>
            <a:r>
              <a:rPr lang="en-US" sz="3000">
                <a:solidFill>
                  <a:srgbClr val="FFFFFF"/>
                </a:solidFill>
                <a:latin typeface="Nunito"/>
                <a:ea typeface="Nunito"/>
                <a:cs typeface="Nunito"/>
                <a:sym typeface="Nunito"/>
              </a:rPr>
              <a:t>Sales Column : 1167</a:t>
            </a:r>
          </a:p>
          <a:p>
            <a:pPr algn="ctr">
              <a:lnSpc>
                <a:spcPts val="4200"/>
              </a:lnSpc>
            </a:pPr>
            <a:r>
              <a:rPr lang="en-US" sz="3000">
                <a:solidFill>
                  <a:srgbClr val="FFFFFF"/>
                </a:solidFill>
                <a:latin typeface="Nunito"/>
                <a:ea typeface="Nunito"/>
                <a:cs typeface="Nunito"/>
                <a:sym typeface="Nunito"/>
              </a:rPr>
              <a:t>Profits Column : 1881 </a:t>
            </a:r>
          </a:p>
        </p:txBody>
      </p:sp>
      <p:sp>
        <p:nvSpPr>
          <p:cNvPr name="TextBox 8" id="8"/>
          <p:cNvSpPr txBox="true"/>
          <p:nvPr/>
        </p:nvSpPr>
        <p:spPr>
          <a:xfrm rot="0">
            <a:off x="4002483" y="3953457"/>
            <a:ext cx="3008748" cy="901700"/>
          </a:xfrm>
          <a:prstGeom prst="rect">
            <a:avLst/>
          </a:prstGeom>
        </p:spPr>
        <p:txBody>
          <a:bodyPr anchor="t" rtlCol="false" tIns="0" lIns="0" bIns="0" rIns="0">
            <a:spAutoFit/>
          </a:bodyPr>
          <a:lstStyle/>
          <a:p>
            <a:pPr algn="ctr">
              <a:lnSpc>
                <a:spcPts val="7000"/>
              </a:lnSpc>
            </a:pPr>
            <a:r>
              <a:rPr lang="en-US" sz="5000">
                <a:solidFill>
                  <a:srgbClr val="FFFFFF"/>
                </a:solidFill>
                <a:latin typeface="AC Diary Girl"/>
                <a:ea typeface="AC Diary Girl"/>
                <a:cs typeface="AC Diary Girl"/>
                <a:sym typeface="AC Diary Girl"/>
              </a:rPr>
              <a:t>Outliers?</a:t>
            </a:r>
          </a:p>
        </p:txBody>
      </p:sp>
      <p:grpSp>
        <p:nvGrpSpPr>
          <p:cNvPr name="Group 9" id="9"/>
          <p:cNvGrpSpPr/>
          <p:nvPr/>
        </p:nvGrpSpPr>
        <p:grpSpPr>
          <a:xfrm rot="0">
            <a:off x="9431817" y="3724969"/>
            <a:ext cx="6698651" cy="4599931"/>
            <a:chOff x="0" y="0"/>
            <a:chExt cx="1764254" cy="1211504"/>
          </a:xfrm>
        </p:grpSpPr>
        <p:sp>
          <p:nvSpPr>
            <p:cNvPr name="Freeform 10" id="10"/>
            <p:cNvSpPr/>
            <p:nvPr/>
          </p:nvSpPr>
          <p:spPr>
            <a:xfrm flipH="false" flipV="false" rot="0">
              <a:off x="0" y="0"/>
              <a:ext cx="1764254" cy="1211504"/>
            </a:xfrm>
            <a:custGeom>
              <a:avLst/>
              <a:gdLst/>
              <a:ahLst/>
              <a:cxnLst/>
              <a:rect r="r" b="b" t="t" l="l"/>
              <a:pathLst>
                <a:path h="1211504" w="1764254">
                  <a:moveTo>
                    <a:pt x="0" y="0"/>
                  </a:moveTo>
                  <a:lnTo>
                    <a:pt x="1764254" y="0"/>
                  </a:lnTo>
                  <a:lnTo>
                    <a:pt x="1764254" y="1211504"/>
                  </a:lnTo>
                  <a:lnTo>
                    <a:pt x="0" y="1211504"/>
                  </a:lnTo>
                  <a:close/>
                </a:path>
              </a:pathLst>
            </a:custGeom>
            <a:solidFill>
              <a:srgbClr val="337271"/>
            </a:solidFill>
          </p:spPr>
        </p:sp>
        <p:sp>
          <p:nvSpPr>
            <p:cNvPr name="TextBox 11" id="11"/>
            <p:cNvSpPr txBox="true"/>
            <p:nvPr/>
          </p:nvSpPr>
          <p:spPr>
            <a:xfrm>
              <a:off x="0" y="-38100"/>
              <a:ext cx="1764254" cy="1249604"/>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9826762" y="5073248"/>
            <a:ext cx="5908762" cy="1047750"/>
          </a:xfrm>
          <a:prstGeom prst="rect">
            <a:avLst/>
          </a:prstGeom>
        </p:spPr>
        <p:txBody>
          <a:bodyPr anchor="t" rtlCol="false" tIns="0" lIns="0" bIns="0" rIns="0">
            <a:spAutoFit/>
          </a:bodyPr>
          <a:lstStyle/>
          <a:p>
            <a:pPr algn="ctr">
              <a:lnSpc>
                <a:spcPts val="4200"/>
              </a:lnSpc>
            </a:pPr>
            <a:r>
              <a:rPr lang="en-US" sz="3000">
                <a:solidFill>
                  <a:srgbClr val="FFFFFF"/>
                </a:solidFill>
                <a:latin typeface="Nunito"/>
                <a:ea typeface="Nunito"/>
                <a:cs typeface="Nunito"/>
                <a:sym typeface="Nunito"/>
              </a:rPr>
              <a:t>  Order Date : Convert to Datetime</a:t>
            </a:r>
          </a:p>
          <a:p>
            <a:pPr algn="ctr">
              <a:lnSpc>
                <a:spcPts val="4200"/>
              </a:lnSpc>
            </a:pPr>
            <a:r>
              <a:rPr lang="en-US" sz="3000">
                <a:solidFill>
                  <a:srgbClr val="FFFFFF"/>
                </a:solidFill>
                <a:latin typeface="Nunito"/>
                <a:ea typeface="Nunito"/>
                <a:cs typeface="Nunito"/>
                <a:sym typeface="Nunito"/>
              </a:rPr>
              <a:t>Object Columns → Categorical</a:t>
            </a:r>
          </a:p>
        </p:txBody>
      </p:sp>
      <p:sp>
        <p:nvSpPr>
          <p:cNvPr name="TextBox 13" id="13"/>
          <p:cNvSpPr txBox="true"/>
          <p:nvPr/>
        </p:nvSpPr>
        <p:spPr>
          <a:xfrm rot="0">
            <a:off x="10642448" y="3953457"/>
            <a:ext cx="4277389" cy="901700"/>
          </a:xfrm>
          <a:prstGeom prst="rect">
            <a:avLst/>
          </a:prstGeom>
        </p:spPr>
        <p:txBody>
          <a:bodyPr anchor="t" rtlCol="false" tIns="0" lIns="0" bIns="0" rIns="0">
            <a:spAutoFit/>
          </a:bodyPr>
          <a:lstStyle/>
          <a:p>
            <a:pPr algn="ctr">
              <a:lnSpc>
                <a:spcPts val="7000"/>
              </a:lnSpc>
            </a:pPr>
            <a:r>
              <a:rPr lang="en-US" sz="5000">
                <a:solidFill>
                  <a:srgbClr val="FFFFFF"/>
                </a:solidFill>
                <a:latin typeface="AC Diary Girl"/>
                <a:ea typeface="AC Diary Girl"/>
                <a:cs typeface="AC Diary Girl"/>
                <a:sym typeface="AC Diary Girl"/>
              </a:rPr>
              <a:t>DataType?</a:t>
            </a:r>
          </a:p>
        </p:txBody>
      </p:sp>
      <p:sp>
        <p:nvSpPr>
          <p:cNvPr name="Freeform 14" id="14"/>
          <p:cNvSpPr/>
          <p:nvPr/>
        </p:nvSpPr>
        <p:spPr>
          <a:xfrm flipH="false" flipV="false" rot="0">
            <a:off x="15533991" y="6870677"/>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425143" y="-389831"/>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1537736" y="4038186"/>
            <a:ext cx="15212529" cy="5395352"/>
            <a:chOff x="0" y="0"/>
            <a:chExt cx="4006592" cy="1420998"/>
          </a:xfrm>
        </p:grpSpPr>
        <p:sp>
          <p:nvSpPr>
            <p:cNvPr name="Freeform 4" id="4"/>
            <p:cNvSpPr/>
            <p:nvPr/>
          </p:nvSpPr>
          <p:spPr>
            <a:xfrm flipH="false" flipV="false" rot="0">
              <a:off x="0" y="0"/>
              <a:ext cx="4006592" cy="1420998"/>
            </a:xfrm>
            <a:custGeom>
              <a:avLst/>
              <a:gdLst/>
              <a:ahLst/>
              <a:cxnLst/>
              <a:rect r="r" b="b" t="t" l="l"/>
              <a:pathLst>
                <a:path h="1420998" w="4006592">
                  <a:moveTo>
                    <a:pt x="50892" y="0"/>
                  </a:moveTo>
                  <a:lnTo>
                    <a:pt x="3955700" y="0"/>
                  </a:lnTo>
                  <a:cubicBezTo>
                    <a:pt x="3983807" y="0"/>
                    <a:pt x="4006592" y="22785"/>
                    <a:pt x="4006592" y="50892"/>
                  </a:cubicBezTo>
                  <a:lnTo>
                    <a:pt x="4006592" y="1370106"/>
                  </a:lnTo>
                  <a:cubicBezTo>
                    <a:pt x="4006592" y="1383604"/>
                    <a:pt x="4001230" y="1396548"/>
                    <a:pt x="3991686" y="1406092"/>
                  </a:cubicBezTo>
                  <a:cubicBezTo>
                    <a:pt x="3982142" y="1415636"/>
                    <a:pt x="3969198" y="1420998"/>
                    <a:pt x="3955700" y="1420998"/>
                  </a:cubicBezTo>
                  <a:lnTo>
                    <a:pt x="50892" y="1420998"/>
                  </a:lnTo>
                  <a:cubicBezTo>
                    <a:pt x="37394" y="1420998"/>
                    <a:pt x="24450" y="1415636"/>
                    <a:pt x="14906" y="1406092"/>
                  </a:cubicBezTo>
                  <a:cubicBezTo>
                    <a:pt x="5362" y="1396548"/>
                    <a:pt x="0" y="1383604"/>
                    <a:pt x="0" y="1370106"/>
                  </a:cubicBezTo>
                  <a:lnTo>
                    <a:pt x="0" y="50892"/>
                  </a:lnTo>
                  <a:cubicBezTo>
                    <a:pt x="0" y="37394"/>
                    <a:pt x="5362" y="24450"/>
                    <a:pt x="14906" y="14906"/>
                  </a:cubicBezTo>
                  <a:cubicBezTo>
                    <a:pt x="24450" y="5362"/>
                    <a:pt x="37394" y="0"/>
                    <a:pt x="50892" y="0"/>
                  </a:cubicBezTo>
                  <a:close/>
                </a:path>
              </a:pathLst>
            </a:custGeom>
            <a:solidFill>
              <a:srgbClr val="000000">
                <a:alpha val="0"/>
              </a:srgbClr>
            </a:solidFill>
            <a:ln w="47625" cap="rnd">
              <a:solidFill>
                <a:srgbClr val="337271"/>
              </a:solidFill>
              <a:prstDash val="lgDash"/>
              <a:round/>
            </a:ln>
          </p:spPr>
        </p:sp>
        <p:sp>
          <p:nvSpPr>
            <p:cNvPr name="TextBox 5" id="5"/>
            <p:cNvSpPr txBox="true"/>
            <p:nvPr/>
          </p:nvSpPr>
          <p:spPr>
            <a:xfrm>
              <a:off x="0" y="-38100"/>
              <a:ext cx="4006592" cy="145909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334072" y="-1475968"/>
            <a:ext cx="3808435" cy="4114800"/>
          </a:xfrm>
          <a:custGeom>
            <a:avLst/>
            <a:gdLst/>
            <a:ahLst/>
            <a:cxnLst/>
            <a:rect r="r" b="b" t="t" l="l"/>
            <a:pathLst>
              <a:path h="4114800" w="3808435">
                <a:moveTo>
                  <a:pt x="0" y="0"/>
                </a:moveTo>
                <a:lnTo>
                  <a:pt x="3808435" y="0"/>
                </a:lnTo>
                <a:lnTo>
                  <a:pt x="380843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606829" y="4422387"/>
            <a:ext cx="11074343" cy="4626951"/>
          </a:xfrm>
          <a:custGeom>
            <a:avLst/>
            <a:gdLst/>
            <a:ahLst/>
            <a:cxnLst/>
            <a:rect r="r" b="b" t="t" l="l"/>
            <a:pathLst>
              <a:path h="4626951" w="11074343">
                <a:moveTo>
                  <a:pt x="0" y="0"/>
                </a:moveTo>
                <a:lnTo>
                  <a:pt x="11074342" y="0"/>
                </a:lnTo>
                <a:lnTo>
                  <a:pt x="11074342" y="4626951"/>
                </a:lnTo>
                <a:lnTo>
                  <a:pt x="0" y="4626951"/>
                </a:lnTo>
                <a:lnTo>
                  <a:pt x="0" y="0"/>
                </a:lnTo>
                <a:close/>
              </a:path>
            </a:pathLst>
          </a:custGeom>
          <a:blipFill>
            <a:blip r:embed="rId5"/>
            <a:stretch>
              <a:fillRect l="0" t="0" r="0" b="0"/>
            </a:stretch>
          </a:blipFill>
        </p:spPr>
      </p:sp>
      <p:sp>
        <p:nvSpPr>
          <p:cNvPr name="TextBox 8" id="8"/>
          <p:cNvSpPr txBox="true"/>
          <p:nvPr/>
        </p:nvSpPr>
        <p:spPr>
          <a:xfrm rot="0">
            <a:off x="3512678" y="1450427"/>
            <a:ext cx="11262644"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Handle Duplicated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1537736" y="4038186"/>
            <a:ext cx="15212529" cy="5395352"/>
            <a:chOff x="0" y="0"/>
            <a:chExt cx="4006592" cy="1420998"/>
          </a:xfrm>
        </p:grpSpPr>
        <p:sp>
          <p:nvSpPr>
            <p:cNvPr name="Freeform 4" id="4"/>
            <p:cNvSpPr/>
            <p:nvPr/>
          </p:nvSpPr>
          <p:spPr>
            <a:xfrm flipH="false" flipV="false" rot="0">
              <a:off x="0" y="0"/>
              <a:ext cx="4006592" cy="1420998"/>
            </a:xfrm>
            <a:custGeom>
              <a:avLst/>
              <a:gdLst/>
              <a:ahLst/>
              <a:cxnLst/>
              <a:rect r="r" b="b" t="t" l="l"/>
              <a:pathLst>
                <a:path h="1420998" w="4006592">
                  <a:moveTo>
                    <a:pt x="50892" y="0"/>
                  </a:moveTo>
                  <a:lnTo>
                    <a:pt x="3955700" y="0"/>
                  </a:lnTo>
                  <a:cubicBezTo>
                    <a:pt x="3983807" y="0"/>
                    <a:pt x="4006592" y="22785"/>
                    <a:pt x="4006592" y="50892"/>
                  </a:cubicBezTo>
                  <a:lnTo>
                    <a:pt x="4006592" y="1370106"/>
                  </a:lnTo>
                  <a:cubicBezTo>
                    <a:pt x="4006592" y="1383604"/>
                    <a:pt x="4001230" y="1396548"/>
                    <a:pt x="3991686" y="1406092"/>
                  </a:cubicBezTo>
                  <a:cubicBezTo>
                    <a:pt x="3982142" y="1415636"/>
                    <a:pt x="3969198" y="1420998"/>
                    <a:pt x="3955700" y="1420998"/>
                  </a:cubicBezTo>
                  <a:lnTo>
                    <a:pt x="50892" y="1420998"/>
                  </a:lnTo>
                  <a:cubicBezTo>
                    <a:pt x="37394" y="1420998"/>
                    <a:pt x="24450" y="1415636"/>
                    <a:pt x="14906" y="1406092"/>
                  </a:cubicBezTo>
                  <a:cubicBezTo>
                    <a:pt x="5362" y="1396548"/>
                    <a:pt x="0" y="1383604"/>
                    <a:pt x="0" y="1370106"/>
                  </a:cubicBezTo>
                  <a:lnTo>
                    <a:pt x="0" y="50892"/>
                  </a:lnTo>
                  <a:cubicBezTo>
                    <a:pt x="0" y="37394"/>
                    <a:pt x="5362" y="24450"/>
                    <a:pt x="14906" y="14906"/>
                  </a:cubicBezTo>
                  <a:cubicBezTo>
                    <a:pt x="24450" y="5362"/>
                    <a:pt x="37394" y="0"/>
                    <a:pt x="50892" y="0"/>
                  </a:cubicBezTo>
                  <a:close/>
                </a:path>
              </a:pathLst>
            </a:custGeom>
            <a:solidFill>
              <a:srgbClr val="000000">
                <a:alpha val="0"/>
              </a:srgbClr>
            </a:solidFill>
            <a:ln w="47625" cap="rnd">
              <a:solidFill>
                <a:srgbClr val="337271"/>
              </a:solidFill>
              <a:prstDash val="lgDash"/>
              <a:round/>
            </a:ln>
          </p:spPr>
        </p:sp>
        <p:sp>
          <p:nvSpPr>
            <p:cNvPr name="TextBox 5" id="5"/>
            <p:cNvSpPr txBox="true"/>
            <p:nvPr/>
          </p:nvSpPr>
          <p:spPr>
            <a:xfrm>
              <a:off x="0" y="-38100"/>
              <a:ext cx="4006592" cy="145909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334072" y="-1475968"/>
            <a:ext cx="3808435" cy="4114800"/>
          </a:xfrm>
          <a:custGeom>
            <a:avLst/>
            <a:gdLst/>
            <a:ahLst/>
            <a:cxnLst/>
            <a:rect r="r" b="b" t="t" l="l"/>
            <a:pathLst>
              <a:path h="4114800" w="3808435">
                <a:moveTo>
                  <a:pt x="0" y="0"/>
                </a:moveTo>
                <a:lnTo>
                  <a:pt x="3808435" y="0"/>
                </a:lnTo>
                <a:lnTo>
                  <a:pt x="380843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330097" y="4280772"/>
            <a:ext cx="9627805" cy="4910181"/>
          </a:xfrm>
          <a:custGeom>
            <a:avLst/>
            <a:gdLst/>
            <a:ahLst/>
            <a:cxnLst/>
            <a:rect r="r" b="b" t="t" l="l"/>
            <a:pathLst>
              <a:path h="4910181" w="9627805">
                <a:moveTo>
                  <a:pt x="0" y="0"/>
                </a:moveTo>
                <a:lnTo>
                  <a:pt x="9627806" y="0"/>
                </a:lnTo>
                <a:lnTo>
                  <a:pt x="9627806" y="4910181"/>
                </a:lnTo>
                <a:lnTo>
                  <a:pt x="0" y="4910181"/>
                </a:lnTo>
                <a:lnTo>
                  <a:pt x="0" y="0"/>
                </a:lnTo>
                <a:close/>
              </a:path>
            </a:pathLst>
          </a:custGeom>
          <a:blipFill>
            <a:blip r:embed="rId5"/>
            <a:stretch>
              <a:fillRect l="0" t="0" r="0" b="0"/>
            </a:stretch>
          </a:blipFill>
        </p:spPr>
      </p:sp>
      <p:sp>
        <p:nvSpPr>
          <p:cNvPr name="TextBox 8" id="8"/>
          <p:cNvSpPr txBox="true"/>
          <p:nvPr/>
        </p:nvSpPr>
        <p:spPr>
          <a:xfrm rot="0">
            <a:off x="3512678" y="1450427"/>
            <a:ext cx="11262644"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Handle Outliers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1537736" y="4038186"/>
            <a:ext cx="15212529" cy="5395352"/>
            <a:chOff x="0" y="0"/>
            <a:chExt cx="4006592" cy="1420998"/>
          </a:xfrm>
        </p:grpSpPr>
        <p:sp>
          <p:nvSpPr>
            <p:cNvPr name="Freeform 4" id="4"/>
            <p:cNvSpPr/>
            <p:nvPr/>
          </p:nvSpPr>
          <p:spPr>
            <a:xfrm flipH="false" flipV="false" rot="0">
              <a:off x="0" y="0"/>
              <a:ext cx="4006592" cy="1420998"/>
            </a:xfrm>
            <a:custGeom>
              <a:avLst/>
              <a:gdLst/>
              <a:ahLst/>
              <a:cxnLst/>
              <a:rect r="r" b="b" t="t" l="l"/>
              <a:pathLst>
                <a:path h="1420998" w="4006592">
                  <a:moveTo>
                    <a:pt x="50892" y="0"/>
                  </a:moveTo>
                  <a:lnTo>
                    <a:pt x="3955700" y="0"/>
                  </a:lnTo>
                  <a:cubicBezTo>
                    <a:pt x="3983807" y="0"/>
                    <a:pt x="4006592" y="22785"/>
                    <a:pt x="4006592" y="50892"/>
                  </a:cubicBezTo>
                  <a:lnTo>
                    <a:pt x="4006592" y="1370106"/>
                  </a:lnTo>
                  <a:cubicBezTo>
                    <a:pt x="4006592" y="1383604"/>
                    <a:pt x="4001230" y="1396548"/>
                    <a:pt x="3991686" y="1406092"/>
                  </a:cubicBezTo>
                  <a:cubicBezTo>
                    <a:pt x="3982142" y="1415636"/>
                    <a:pt x="3969198" y="1420998"/>
                    <a:pt x="3955700" y="1420998"/>
                  </a:cubicBezTo>
                  <a:lnTo>
                    <a:pt x="50892" y="1420998"/>
                  </a:lnTo>
                  <a:cubicBezTo>
                    <a:pt x="37394" y="1420998"/>
                    <a:pt x="24450" y="1415636"/>
                    <a:pt x="14906" y="1406092"/>
                  </a:cubicBezTo>
                  <a:cubicBezTo>
                    <a:pt x="5362" y="1396548"/>
                    <a:pt x="0" y="1383604"/>
                    <a:pt x="0" y="1370106"/>
                  </a:cubicBezTo>
                  <a:lnTo>
                    <a:pt x="0" y="50892"/>
                  </a:lnTo>
                  <a:cubicBezTo>
                    <a:pt x="0" y="37394"/>
                    <a:pt x="5362" y="24450"/>
                    <a:pt x="14906" y="14906"/>
                  </a:cubicBezTo>
                  <a:cubicBezTo>
                    <a:pt x="24450" y="5362"/>
                    <a:pt x="37394" y="0"/>
                    <a:pt x="50892" y="0"/>
                  </a:cubicBezTo>
                  <a:close/>
                </a:path>
              </a:pathLst>
            </a:custGeom>
            <a:solidFill>
              <a:srgbClr val="000000">
                <a:alpha val="0"/>
              </a:srgbClr>
            </a:solidFill>
            <a:ln w="47625" cap="rnd">
              <a:solidFill>
                <a:srgbClr val="337271"/>
              </a:solidFill>
              <a:prstDash val="lgDash"/>
              <a:round/>
            </a:ln>
          </p:spPr>
        </p:sp>
        <p:sp>
          <p:nvSpPr>
            <p:cNvPr name="TextBox 5" id="5"/>
            <p:cNvSpPr txBox="true"/>
            <p:nvPr/>
          </p:nvSpPr>
          <p:spPr>
            <a:xfrm>
              <a:off x="0" y="-38100"/>
              <a:ext cx="4006592" cy="145909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334072" y="-1475968"/>
            <a:ext cx="3808435" cy="4114800"/>
          </a:xfrm>
          <a:custGeom>
            <a:avLst/>
            <a:gdLst/>
            <a:ahLst/>
            <a:cxnLst/>
            <a:rect r="r" b="b" t="t" l="l"/>
            <a:pathLst>
              <a:path h="4114800" w="3808435">
                <a:moveTo>
                  <a:pt x="0" y="0"/>
                </a:moveTo>
                <a:lnTo>
                  <a:pt x="3808435" y="0"/>
                </a:lnTo>
                <a:lnTo>
                  <a:pt x="380843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419545" y="4491575"/>
            <a:ext cx="13448911" cy="4488574"/>
          </a:xfrm>
          <a:custGeom>
            <a:avLst/>
            <a:gdLst/>
            <a:ahLst/>
            <a:cxnLst/>
            <a:rect r="r" b="b" t="t" l="l"/>
            <a:pathLst>
              <a:path h="4488574" w="13448911">
                <a:moveTo>
                  <a:pt x="0" y="0"/>
                </a:moveTo>
                <a:lnTo>
                  <a:pt x="13448910" y="0"/>
                </a:lnTo>
                <a:lnTo>
                  <a:pt x="13448910" y="4488574"/>
                </a:lnTo>
                <a:lnTo>
                  <a:pt x="0" y="4488574"/>
                </a:lnTo>
                <a:lnTo>
                  <a:pt x="0" y="0"/>
                </a:lnTo>
                <a:close/>
              </a:path>
            </a:pathLst>
          </a:custGeom>
          <a:blipFill>
            <a:blip r:embed="rId5"/>
            <a:stretch>
              <a:fillRect l="0" t="0" r="0" b="0"/>
            </a:stretch>
          </a:blipFill>
        </p:spPr>
      </p:sp>
      <p:sp>
        <p:nvSpPr>
          <p:cNvPr name="TextBox 8" id="8"/>
          <p:cNvSpPr txBox="true"/>
          <p:nvPr/>
        </p:nvSpPr>
        <p:spPr>
          <a:xfrm rot="0">
            <a:off x="3512678" y="1450427"/>
            <a:ext cx="11262644"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Handle DataType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4029949" y="3400426"/>
            <a:ext cx="10228101" cy="32289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Feature Engineering</a:t>
            </a:r>
          </a:p>
        </p:txBody>
      </p:sp>
      <p:sp>
        <p:nvSpPr>
          <p:cNvPr name="Freeform 4" id="4"/>
          <p:cNvSpPr/>
          <p:nvPr/>
        </p:nvSpPr>
        <p:spPr>
          <a:xfrm flipH="false" flipV="false" rot="0">
            <a:off x="-334072" y="-1475968"/>
            <a:ext cx="3808435" cy="4114800"/>
          </a:xfrm>
          <a:custGeom>
            <a:avLst/>
            <a:gdLst/>
            <a:ahLst/>
            <a:cxnLst/>
            <a:rect r="r" b="b" t="t" l="l"/>
            <a:pathLst>
              <a:path h="4114800" w="3808435">
                <a:moveTo>
                  <a:pt x="0" y="0"/>
                </a:moveTo>
                <a:lnTo>
                  <a:pt x="3808435" y="0"/>
                </a:lnTo>
                <a:lnTo>
                  <a:pt x="380843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406006" y="9057766"/>
            <a:ext cx="4196989" cy="770720"/>
          </a:xfrm>
          <a:custGeom>
            <a:avLst/>
            <a:gdLst/>
            <a:ahLst/>
            <a:cxnLst/>
            <a:rect r="r" b="b" t="t" l="l"/>
            <a:pathLst>
              <a:path h="770720" w="4196989">
                <a:moveTo>
                  <a:pt x="0" y="0"/>
                </a:moveTo>
                <a:lnTo>
                  <a:pt x="4196989" y="0"/>
                </a:lnTo>
                <a:lnTo>
                  <a:pt x="4196989" y="770720"/>
                </a:lnTo>
                <a:lnTo>
                  <a:pt x="0" y="7707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1487439" y="2546327"/>
            <a:ext cx="15313122" cy="6381750"/>
          </a:xfrm>
          <a:prstGeom prst="rect">
            <a:avLst/>
          </a:prstGeom>
        </p:spPr>
        <p:txBody>
          <a:bodyPr anchor="t" rtlCol="false" tIns="0" lIns="0" bIns="0" rIns="0">
            <a:spAutoFit/>
          </a:bodyPr>
          <a:lstStyle/>
          <a:p>
            <a:pPr algn="l">
              <a:lnSpc>
                <a:spcPts val="4200"/>
              </a:lnSpc>
            </a:pPr>
            <a:r>
              <a:rPr lang="en-US" sz="3000" b="true">
                <a:solidFill>
                  <a:srgbClr val="337271"/>
                </a:solidFill>
                <a:latin typeface="Nunito Bold"/>
                <a:ea typeface="Nunito Bold"/>
                <a:cs typeface="Nunito Bold"/>
                <a:sym typeface="Nunito Bold"/>
              </a:rPr>
              <a:t>1. Aggregating Data by Day</a:t>
            </a:r>
          </a:p>
          <a:p>
            <a:pPr algn="l">
              <a:lnSpc>
                <a:spcPts val="4200"/>
              </a:lnSpc>
            </a:pPr>
          </a:p>
          <a:p>
            <a:pPr algn="l">
              <a:lnSpc>
                <a:spcPts val="4200"/>
              </a:lnSpc>
            </a:pPr>
            <a:r>
              <a:rPr lang="en-US" sz="3000">
                <a:solidFill>
                  <a:srgbClr val="337271"/>
                </a:solidFill>
                <a:latin typeface="Nunito"/>
                <a:ea typeface="Nunito"/>
                <a:cs typeface="Nunito"/>
                <a:sym typeface="Nunito"/>
              </a:rPr>
              <a:t>We group the data by ‘Order Date’ to calculate daily metrics that are important for time-series forecasting. Specifically, we compute:</a:t>
            </a:r>
          </a:p>
          <a:p>
            <a:pPr algn="l">
              <a:lnSpc>
                <a:spcPts val="4200"/>
              </a:lnSpc>
            </a:pPr>
          </a:p>
          <a:p>
            <a:pPr algn="l" marL="647700" indent="-323850" lvl="1">
              <a:lnSpc>
                <a:spcPts val="4200"/>
              </a:lnSpc>
              <a:buFont typeface="Arial"/>
              <a:buChar char="•"/>
            </a:pPr>
            <a:r>
              <a:rPr lang="en-US" sz="3000">
                <a:solidFill>
                  <a:srgbClr val="337271"/>
                </a:solidFill>
                <a:latin typeface="Nunito"/>
                <a:ea typeface="Nunito"/>
                <a:cs typeface="Nunito"/>
                <a:sym typeface="Nunito"/>
              </a:rPr>
              <a:t>Total Sales (sum)</a:t>
            </a:r>
          </a:p>
          <a:p>
            <a:pPr algn="l" marL="647700" indent="-323850" lvl="1">
              <a:lnSpc>
                <a:spcPts val="4200"/>
              </a:lnSpc>
              <a:buFont typeface="Arial"/>
              <a:buChar char="•"/>
            </a:pPr>
            <a:r>
              <a:rPr lang="en-US" sz="3000">
                <a:solidFill>
                  <a:srgbClr val="337271"/>
                </a:solidFill>
                <a:latin typeface="Nunito"/>
                <a:ea typeface="Nunito"/>
                <a:cs typeface="Nunito"/>
                <a:sym typeface="Nunito"/>
              </a:rPr>
              <a:t>Total Profit (sum)</a:t>
            </a:r>
          </a:p>
          <a:p>
            <a:pPr algn="l" marL="647700" indent="-323850" lvl="1">
              <a:lnSpc>
                <a:spcPts val="4200"/>
              </a:lnSpc>
              <a:buFont typeface="Arial"/>
              <a:buChar char="•"/>
            </a:pPr>
            <a:r>
              <a:rPr lang="en-US" sz="3000">
                <a:solidFill>
                  <a:srgbClr val="337271"/>
                </a:solidFill>
                <a:latin typeface="Nunito"/>
                <a:ea typeface="Nunito"/>
                <a:cs typeface="Nunito"/>
                <a:sym typeface="Nunito"/>
              </a:rPr>
              <a:t>Total Quantity Sold (sum)</a:t>
            </a:r>
          </a:p>
          <a:p>
            <a:pPr algn="l" marL="647700" indent="-323850" lvl="1">
              <a:lnSpc>
                <a:spcPts val="4200"/>
              </a:lnSpc>
              <a:buFont typeface="Arial"/>
              <a:buChar char="•"/>
            </a:pPr>
            <a:r>
              <a:rPr lang="en-US" sz="3000">
                <a:solidFill>
                  <a:srgbClr val="337271"/>
                </a:solidFill>
                <a:latin typeface="Nunito"/>
                <a:ea typeface="Nunito"/>
                <a:cs typeface="Nunito"/>
                <a:sym typeface="Nunito"/>
              </a:rPr>
              <a:t>Average Discount (mean)</a:t>
            </a:r>
          </a:p>
          <a:p>
            <a:pPr algn="l">
              <a:lnSpc>
                <a:spcPts val="4200"/>
              </a:lnSpc>
            </a:pPr>
          </a:p>
          <a:p>
            <a:pPr algn="l">
              <a:lnSpc>
                <a:spcPts val="4200"/>
              </a:lnSpc>
            </a:pPr>
            <a:r>
              <a:rPr lang="en-US" sz="3000">
                <a:solidFill>
                  <a:srgbClr val="337271"/>
                </a:solidFill>
                <a:latin typeface="Nunito"/>
                <a:ea typeface="Nunito"/>
                <a:cs typeface="Nunito"/>
                <a:sym typeface="Nunito"/>
              </a:rPr>
              <a:t>This gives us a daily-level view of the business performance.</a:t>
            </a:r>
          </a:p>
          <a:p>
            <a:pPr algn="l">
              <a:lnSpc>
                <a:spcPts val="4200"/>
              </a:lnSpc>
            </a:pPr>
          </a:p>
        </p:txBody>
      </p:sp>
      <p:sp>
        <p:nvSpPr>
          <p:cNvPr name="Freeform 4" id="4"/>
          <p:cNvSpPr/>
          <p:nvPr/>
        </p:nvSpPr>
        <p:spPr>
          <a:xfrm flipH="false" flipV="false" rot="0">
            <a:off x="-2099932" y="-1172339"/>
            <a:ext cx="6257264" cy="3629213"/>
          </a:xfrm>
          <a:custGeom>
            <a:avLst/>
            <a:gdLst/>
            <a:ahLst/>
            <a:cxnLst/>
            <a:rect r="r" b="b" t="t" l="l"/>
            <a:pathLst>
              <a:path h="3629213" w="6257264">
                <a:moveTo>
                  <a:pt x="0" y="0"/>
                </a:moveTo>
                <a:lnTo>
                  <a:pt x="6257264" y="0"/>
                </a:lnTo>
                <a:lnTo>
                  <a:pt x="6257264" y="3629214"/>
                </a:lnTo>
                <a:lnTo>
                  <a:pt x="0" y="3629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533991" y="6870677"/>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1028700" y="2565377"/>
            <a:ext cx="15313122" cy="6381750"/>
          </a:xfrm>
          <a:prstGeom prst="rect">
            <a:avLst/>
          </a:prstGeom>
        </p:spPr>
        <p:txBody>
          <a:bodyPr anchor="t" rtlCol="false" tIns="0" lIns="0" bIns="0" rIns="0">
            <a:spAutoFit/>
          </a:bodyPr>
          <a:lstStyle/>
          <a:p>
            <a:pPr algn="l">
              <a:lnSpc>
                <a:spcPts val="4200"/>
              </a:lnSpc>
            </a:pPr>
            <a:r>
              <a:rPr lang="en-US" sz="3000" b="true">
                <a:solidFill>
                  <a:srgbClr val="337271"/>
                </a:solidFill>
                <a:latin typeface="Nunito Bold"/>
                <a:ea typeface="Nunito Bold"/>
                <a:cs typeface="Nunito Bold"/>
                <a:sym typeface="Nunito Bold"/>
              </a:rPr>
              <a:t>2. Extracting Date Features</a:t>
            </a:r>
          </a:p>
          <a:p>
            <a:pPr algn="l">
              <a:lnSpc>
                <a:spcPts val="4200"/>
              </a:lnSpc>
            </a:pPr>
          </a:p>
          <a:p>
            <a:pPr algn="l">
              <a:lnSpc>
                <a:spcPts val="4200"/>
              </a:lnSpc>
            </a:pPr>
            <a:r>
              <a:rPr lang="en-US" sz="3000">
                <a:solidFill>
                  <a:srgbClr val="337271"/>
                </a:solidFill>
                <a:latin typeface="Nunito"/>
                <a:ea typeface="Nunito"/>
                <a:cs typeface="Nunito"/>
                <a:sym typeface="Nunito"/>
              </a:rPr>
              <a:t>To enhance the predictive power of time-series models, we extract several features from the ‘Order Date’ column:</a:t>
            </a:r>
          </a:p>
          <a:p>
            <a:pPr algn="l">
              <a:lnSpc>
                <a:spcPts val="4200"/>
              </a:lnSpc>
            </a:pPr>
          </a:p>
          <a:p>
            <a:pPr algn="l" marL="647700" indent="-323850" lvl="1">
              <a:lnSpc>
                <a:spcPts val="4200"/>
              </a:lnSpc>
              <a:buFont typeface="Arial"/>
              <a:buChar char="•"/>
            </a:pPr>
            <a:r>
              <a:rPr lang="en-US" sz="3000">
                <a:solidFill>
                  <a:srgbClr val="337271"/>
                </a:solidFill>
                <a:latin typeface="Nunito"/>
                <a:ea typeface="Nunito"/>
                <a:cs typeface="Nunito"/>
                <a:sym typeface="Nunito"/>
              </a:rPr>
              <a:t>Year: The year of the order</a:t>
            </a:r>
          </a:p>
          <a:p>
            <a:pPr algn="l" marL="647700" indent="-323850" lvl="1">
              <a:lnSpc>
                <a:spcPts val="4200"/>
              </a:lnSpc>
              <a:buFont typeface="Arial"/>
              <a:buChar char="•"/>
            </a:pPr>
            <a:r>
              <a:rPr lang="en-US" sz="3000">
                <a:solidFill>
                  <a:srgbClr val="337271"/>
                </a:solidFill>
                <a:latin typeface="Nunito"/>
                <a:ea typeface="Nunito"/>
                <a:cs typeface="Nunito"/>
                <a:sym typeface="Nunito"/>
              </a:rPr>
              <a:t>Month: The month number (1–12)</a:t>
            </a:r>
          </a:p>
          <a:p>
            <a:pPr algn="l" marL="647700" indent="-323850" lvl="1">
              <a:lnSpc>
                <a:spcPts val="4200"/>
              </a:lnSpc>
              <a:buFont typeface="Arial"/>
              <a:buChar char="•"/>
            </a:pPr>
            <a:r>
              <a:rPr lang="en-US" sz="3000">
                <a:solidFill>
                  <a:srgbClr val="337271"/>
                </a:solidFill>
                <a:latin typeface="Nunito"/>
                <a:ea typeface="Nunito"/>
                <a:cs typeface="Nunito"/>
                <a:sym typeface="Nunito"/>
              </a:rPr>
              <a:t>Quarter: The quarter of the year (1–4)</a:t>
            </a:r>
          </a:p>
          <a:p>
            <a:pPr algn="l" marL="647700" indent="-323850" lvl="1">
              <a:lnSpc>
                <a:spcPts val="4200"/>
              </a:lnSpc>
              <a:buFont typeface="Arial"/>
              <a:buChar char="•"/>
            </a:pPr>
            <a:r>
              <a:rPr lang="en-US" sz="3000">
                <a:solidFill>
                  <a:srgbClr val="337271"/>
                </a:solidFill>
                <a:latin typeface="Nunito"/>
                <a:ea typeface="Nunito"/>
                <a:cs typeface="Nunito"/>
                <a:sym typeface="Nunito"/>
              </a:rPr>
              <a:t>Day: </a:t>
            </a:r>
            <a:r>
              <a:rPr lang="en-US" sz="3000">
                <a:solidFill>
                  <a:srgbClr val="337271"/>
                </a:solidFill>
                <a:latin typeface="Nunito"/>
                <a:ea typeface="Nunito"/>
                <a:cs typeface="Nunito"/>
                <a:sym typeface="Nunito"/>
              </a:rPr>
              <a:t>The day of the month</a:t>
            </a:r>
          </a:p>
          <a:p>
            <a:pPr algn="l" marL="647700" indent="-323850" lvl="1">
              <a:lnSpc>
                <a:spcPts val="4200"/>
              </a:lnSpc>
              <a:buFont typeface="Arial"/>
              <a:buChar char="•"/>
            </a:pPr>
            <a:r>
              <a:rPr lang="en-US" sz="3000">
                <a:solidFill>
                  <a:srgbClr val="337271"/>
                </a:solidFill>
                <a:latin typeface="Nunito"/>
                <a:ea typeface="Nunito"/>
                <a:cs typeface="Nunito"/>
                <a:sym typeface="Nunito"/>
              </a:rPr>
              <a:t>DayOfWeek: Day of the week (0 = Monday, 6 = Sunday)</a:t>
            </a:r>
          </a:p>
          <a:p>
            <a:pPr algn="l" marL="647700" indent="-323850" lvl="1">
              <a:lnSpc>
                <a:spcPts val="4200"/>
              </a:lnSpc>
              <a:buFont typeface="Arial"/>
              <a:buChar char="•"/>
            </a:pPr>
            <a:r>
              <a:rPr lang="en-US" sz="3000">
                <a:solidFill>
                  <a:srgbClr val="337271"/>
                </a:solidFill>
                <a:latin typeface="Nunito"/>
                <a:ea typeface="Nunito"/>
                <a:cs typeface="Nunito"/>
                <a:sym typeface="Nunito"/>
              </a:rPr>
              <a:t>DayOfYear: Ordin</a:t>
            </a:r>
            <a:r>
              <a:rPr lang="en-US" sz="3000">
                <a:solidFill>
                  <a:srgbClr val="337271"/>
                </a:solidFill>
                <a:latin typeface="Nunito"/>
                <a:ea typeface="Nunito"/>
                <a:cs typeface="Nunito"/>
                <a:sym typeface="Nunito"/>
              </a:rPr>
              <a:t>al day of the year (1–365/366)</a:t>
            </a:r>
          </a:p>
          <a:p>
            <a:pPr algn="l" marL="647700" indent="-323850" lvl="1">
              <a:lnSpc>
                <a:spcPts val="4200"/>
              </a:lnSpc>
              <a:buFont typeface="Arial"/>
              <a:buChar char="•"/>
            </a:pPr>
            <a:r>
              <a:rPr lang="en-US" sz="3000">
                <a:solidFill>
                  <a:srgbClr val="337271"/>
                </a:solidFill>
                <a:latin typeface="Nunito"/>
                <a:ea typeface="Nunito"/>
                <a:cs typeface="Nunito"/>
                <a:sym typeface="Nunito"/>
              </a:rPr>
              <a:t>W</a:t>
            </a:r>
            <a:r>
              <a:rPr lang="en-US" sz="3000">
                <a:solidFill>
                  <a:srgbClr val="337271"/>
                </a:solidFill>
                <a:latin typeface="Nunito"/>
                <a:ea typeface="Nunito"/>
                <a:cs typeface="Nunito"/>
                <a:sym typeface="Nunito"/>
              </a:rPr>
              <a:t>eekOfYear: ISO week number of the year</a:t>
            </a:r>
          </a:p>
        </p:txBody>
      </p:sp>
      <p:sp>
        <p:nvSpPr>
          <p:cNvPr name="Freeform 4" id="4"/>
          <p:cNvSpPr/>
          <p:nvPr/>
        </p:nvSpPr>
        <p:spPr>
          <a:xfrm flipH="false" flipV="false" rot="0">
            <a:off x="-2099932" y="-1172339"/>
            <a:ext cx="6257264" cy="3629213"/>
          </a:xfrm>
          <a:custGeom>
            <a:avLst/>
            <a:gdLst/>
            <a:ahLst/>
            <a:cxnLst/>
            <a:rect r="r" b="b" t="t" l="l"/>
            <a:pathLst>
              <a:path h="3629213" w="6257264">
                <a:moveTo>
                  <a:pt x="0" y="0"/>
                </a:moveTo>
                <a:lnTo>
                  <a:pt x="6257264" y="0"/>
                </a:lnTo>
                <a:lnTo>
                  <a:pt x="6257264" y="3629214"/>
                </a:lnTo>
                <a:lnTo>
                  <a:pt x="0" y="3629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533991" y="6870677"/>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1582456" y="4637361"/>
            <a:ext cx="4634336" cy="1193812"/>
            <a:chOff x="0" y="0"/>
            <a:chExt cx="1220566" cy="314420"/>
          </a:xfrm>
        </p:grpSpPr>
        <p:sp>
          <p:nvSpPr>
            <p:cNvPr name="Freeform 4" id="4"/>
            <p:cNvSpPr/>
            <p:nvPr/>
          </p:nvSpPr>
          <p:spPr>
            <a:xfrm flipH="false" flipV="false" rot="0">
              <a:off x="0" y="0"/>
              <a:ext cx="1220566" cy="314420"/>
            </a:xfrm>
            <a:custGeom>
              <a:avLst/>
              <a:gdLst/>
              <a:ahLst/>
              <a:cxnLst/>
              <a:rect r="r" b="b" t="t" l="l"/>
              <a:pathLst>
                <a:path h="314420" w="1220566">
                  <a:moveTo>
                    <a:pt x="0" y="0"/>
                  </a:moveTo>
                  <a:lnTo>
                    <a:pt x="1220566" y="0"/>
                  </a:lnTo>
                  <a:lnTo>
                    <a:pt x="1220566" y="314420"/>
                  </a:lnTo>
                  <a:lnTo>
                    <a:pt x="0" y="314420"/>
                  </a:lnTo>
                  <a:close/>
                </a:path>
              </a:pathLst>
            </a:custGeom>
            <a:solidFill>
              <a:srgbClr val="337271"/>
            </a:solidFill>
          </p:spPr>
        </p:sp>
        <p:sp>
          <p:nvSpPr>
            <p:cNvPr name="TextBox 5" id="5"/>
            <p:cNvSpPr txBox="true"/>
            <p:nvPr/>
          </p:nvSpPr>
          <p:spPr>
            <a:xfrm>
              <a:off x="0" y="-38100"/>
              <a:ext cx="1220566" cy="35252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826832" y="4637361"/>
            <a:ext cx="4634336" cy="1193812"/>
            <a:chOff x="0" y="0"/>
            <a:chExt cx="1220566" cy="314420"/>
          </a:xfrm>
        </p:grpSpPr>
        <p:sp>
          <p:nvSpPr>
            <p:cNvPr name="Freeform 7" id="7"/>
            <p:cNvSpPr/>
            <p:nvPr/>
          </p:nvSpPr>
          <p:spPr>
            <a:xfrm flipH="false" flipV="false" rot="0">
              <a:off x="0" y="0"/>
              <a:ext cx="1220566" cy="314420"/>
            </a:xfrm>
            <a:custGeom>
              <a:avLst/>
              <a:gdLst/>
              <a:ahLst/>
              <a:cxnLst/>
              <a:rect r="r" b="b" t="t" l="l"/>
              <a:pathLst>
                <a:path h="314420" w="1220566">
                  <a:moveTo>
                    <a:pt x="0" y="0"/>
                  </a:moveTo>
                  <a:lnTo>
                    <a:pt x="1220566" y="0"/>
                  </a:lnTo>
                  <a:lnTo>
                    <a:pt x="1220566" y="314420"/>
                  </a:lnTo>
                  <a:lnTo>
                    <a:pt x="0" y="314420"/>
                  </a:lnTo>
                  <a:close/>
                </a:path>
              </a:pathLst>
            </a:custGeom>
            <a:solidFill>
              <a:srgbClr val="337271"/>
            </a:solidFill>
          </p:spPr>
        </p:sp>
        <p:sp>
          <p:nvSpPr>
            <p:cNvPr name="TextBox 8" id="8"/>
            <p:cNvSpPr txBox="true"/>
            <p:nvPr/>
          </p:nvSpPr>
          <p:spPr>
            <a:xfrm>
              <a:off x="0" y="-38100"/>
              <a:ext cx="1220566" cy="35252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071208" y="4637361"/>
            <a:ext cx="4634336" cy="1193812"/>
            <a:chOff x="0" y="0"/>
            <a:chExt cx="1220566" cy="314420"/>
          </a:xfrm>
        </p:grpSpPr>
        <p:sp>
          <p:nvSpPr>
            <p:cNvPr name="Freeform 10" id="10"/>
            <p:cNvSpPr/>
            <p:nvPr/>
          </p:nvSpPr>
          <p:spPr>
            <a:xfrm flipH="false" flipV="false" rot="0">
              <a:off x="0" y="0"/>
              <a:ext cx="1220566" cy="314420"/>
            </a:xfrm>
            <a:custGeom>
              <a:avLst/>
              <a:gdLst/>
              <a:ahLst/>
              <a:cxnLst/>
              <a:rect r="r" b="b" t="t" l="l"/>
              <a:pathLst>
                <a:path h="314420" w="1220566">
                  <a:moveTo>
                    <a:pt x="0" y="0"/>
                  </a:moveTo>
                  <a:lnTo>
                    <a:pt x="1220566" y="0"/>
                  </a:lnTo>
                  <a:lnTo>
                    <a:pt x="1220566" y="314420"/>
                  </a:lnTo>
                  <a:lnTo>
                    <a:pt x="0" y="314420"/>
                  </a:lnTo>
                  <a:close/>
                </a:path>
              </a:pathLst>
            </a:custGeom>
            <a:solidFill>
              <a:srgbClr val="337271"/>
            </a:solidFill>
          </p:spPr>
        </p:sp>
        <p:sp>
          <p:nvSpPr>
            <p:cNvPr name="TextBox 11" id="11"/>
            <p:cNvSpPr txBox="true"/>
            <p:nvPr/>
          </p:nvSpPr>
          <p:spPr>
            <a:xfrm>
              <a:off x="0" y="-38100"/>
              <a:ext cx="1220566" cy="35252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4204644" y="6545547"/>
            <a:ext cx="4634336" cy="1193812"/>
            <a:chOff x="0" y="0"/>
            <a:chExt cx="1220566" cy="314420"/>
          </a:xfrm>
        </p:grpSpPr>
        <p:sp>
          <p:nvSpPr>
            <p:cNvPr name="Freeform 13" id="13"/>
            <p:cNvSpPr/>
            <p:nvPr/>
          </p:nvSpPr>
          <p:spPr>
            <a:xfrm flipH="false" flipV="false" rot="0">
              <a:off x="0" y="0"/>
              <a:ext cx="1220566" cy="314420"/>
            </a:xfrm>
            <a:custGeom>
              <a:avLst/>
              <a:gdLst/>
              <a:ahLst/>
              <a:cxnLst/>
              <a:rect r="r" b="b" t="t" l="l"/>
              <a:pathLst>
                <a:path h="314420" w="1220566">
                  <a:moveTo>
                    <a:pt x="0" y="0"/>
                  </a:moveTo>
                  <a:lnTo>
                    <a:pt x="1220566" y="0"/>
                  </a:lnTo>
                  <a:lnTo>
                    <a:pt x="1220566" y="314420"/>
                  </a:lnTo>
                  <a:lnTo>
                    <a:pt x="0" y="314420"/>
                  </a:lnTo>
                  <a:close/>
                </a:path>
              </a:pathLst>
            </a:custGeom>
            <a:solidFill>
              <a:srgbClr val="337271"/>
            </a:solidFill>
          </p:spPr>
        </p:sp>
        <p:sp>
          <p:nvSpPr>
            <p:cNvPr name="TextBox 14" id="14"/>
            <p:cNvSpPr txBox="true"/>
            <p:nvPr/>
          </p:nvSpPr>
          <p:spPr>
            <a:xfrm>
              <a:off x="0" y="-38100"/>
              <a:ext cx="1220566" cy="35252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9449020" y="6545547"/>
            <a:ext cx="4634336" cy="1193812"/>
            <a:chOff x="0" y="0"/>
            <a:chExt cx="1220566" cy="314420"/>
          </a:xfrm>
        </p:grpSpPr>
        <p:sp>
          <p:nvSpPr>
            <p:cNvPr name="Freeform 16" id="16"/>
            <p:cNvSpPr/>
            <p:nvPr/>
          </p:nvSpPr>
          <p:spPr>
            <a:xfrm flipH="false" flipV="false" rot="0">
              <a:off x="0" y="0"/>
              <a:ext cx="1220566" cy="314420"/>
            </a:xfrm>
            <a:custGeom>
              <a:avLst/>
              <a:gdLst/>
              <a:ahLst/>
              <a:cxnLst/>
              <a:rect r="r" b="b" t="t" l="l"/>
              <a:pathLst>
                <a:path h="314420" w="1220566">
                  <a:moveTo>
                    <a:pt x="0" y="0"/>
                  </a:moveTo>
                  <a:lnTo>
                    <a:pt x="1220566" y="0"/>
                  </a:lnTo>
                  <a:lnTo>
                    <a:pt x="1220566" y="314420"/>
                  </a:lnTo>
                  <a:lnTo>
                    <a:pt x="0" y="314420"/>
                  </a:lnTo>
                  <a:close/>
                </a:path>
              </a:pathLst>
            </a:custGeom>
            <a:solidFill>
              <a:srgbClr val="337271"/>
            </a:solidFill>
          </p:spPr>
        </p:sp>
        <p:sp>
          <p:nvSpPr>
            <p:cNvPr name="TextBox 17" id="17"/>
            <p:cNvSpPr txBox="true"/>
            <p:nvPr/>
          </p:nvSpPr>
          <p:spPr>
            <a:xfrm>
              <a:off x="0" y="-38100"/>
              <a:ext cx="1220566" cy="35252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true" flipV="false" rot="0">
            <a:off x="15690050" y="7739359"/>
            <a:ext cx="3551363" cy="1646945"/>
          </a:xfrm>
          <a:custGeom>
            <a:avLst/>
            <a:gdLst/>
            <a:ahLst/>
            <a:cxnLst/>
            <a:rect r="r" b="b" t="t" l="l"/>
            <a:pathLst>
              <a:path h="1646945" w="3551363">
                <a:moveTo>
                  <a:pt x="3551363" y="0"/>
                </a:moveTo>
                <a:lnTo>
                  <a:pt x="0" y="0"/>
                </a:lnTo>
                <a:lnTo>
                  <a:pt x="0" y="1646944"/>
                </a:lnTo>
                <a:lnTo>
                  <a:pt x="3551363" y="1646944"/>
                </a:lnTo>
                <a:lnTo>
                  <a:pt x="355136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4796206" y="2290466"/>
            <a:ext cx="8695587"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Our Team</a:t>
            </a:r>
          </a:p>
        </p:txBody>
      </p:sp>
      <p:sp>
        <p:nvSpPr>
          <p:cNvPr name="TextBox 20" id="20"/>
          <p:cNvSpPr txBox="true"/>
          <p:nvPr/>
        </p:nvSpPr>
        <p:spPr>
          <a:xfrm rot="0">
            <a:off x="1839779" y="4750079"/>
            <a:ext cx="4119690" cy="863600"/>
          </a:xfrm>
          <a:prstGeom prst="rect">
            <a:avLst/>
          </a:prstGeom>
        </p:spPr>
        <p:txBody>
          <a:bodyPr anchor="t" rtlCol="false" tIns="0" lIns="0" bIns="0" rIns="0">
            <a:spAutoFit/>
          </a:bodyPr>
          <a:lstStyle/>
          <a:p>
            <a:pPr algn="ctr">
              <a:lnSpc>
                <a:spcPts val="7000"/>
              </a:lnSpc>
            </a:pPr>
            <a:r>
              <a:rPr lang="en-US" sz="5000">
                <a:solidFill>
                  <a:srgbClr val="FFFFFF"/>
                </a:solidFill>
                <a:latin typeface="Nunito"/>
                <a:ea typeface="Nunito"/>
                <a:cs typeface="Nunito"/>
                <a:sym typeface="Nunito"/>
              </a:rPr>
              <a:t>Adel</a:t>
            </a:r>
          </a:p>
        </p:txBody>
      </p:sp>
      <p:sp>
        <p:nvSpPr>
          <p:cNvPr name="TextBox 21" id="21"/>
          <p:cNvSpPr txBox="true"/>
          <p:nvPr/>
        </p:nvSpPr>
        <p:spPr>
          <a:xfrm rot="0">
            <a:off x="7084155" y="4750079"/>
            <a:ext cx="4119690" cy="863600"/>
          </a:xfrm>
          <a:prstGeom prst="rect">
            <a:avLst/>
          </a:prstGeom>
        </p:spPr>
        <p:txBody>
          <a:bodyPr anchor="t" rtlCol="false" tIns="0" lIns="0" bIns="0" rIns="0">
            <a:spAutoFit/>
          </a:bodyPr>
          <a:lstStyle/>
          <a:p>
            <a:pPr algn="ctr">
              <a:lnSpc>
                <a:spcPts val="7000"/>
              </a:lnSpc>
            </a:pPr>
            <a:r>
              <a:rPr lang="en-US" sz="5000">
                <a:solidFill>
                  <a:srgbClr val="FFFFFF"/>
                </a:solidFill>
                <a:latin typeface="Nunito"/>
                <a:ea typeface="Nunito"/>
                <a:cs typeface="Nunito"/>
                <a:sym typeface="Nunito"/>
              </a:rPr>
              <a:t>Ahmed S.</a:t>
            </a:r>
          </a:p>
        </p:txBody>
      </p:sp>
      <p:sp>
        <p:nvSpPr>
          <p:cNvPr name="TextBox 22" id="22"/>
          <p:cNvSpPr txBox="true"/>
          <p:nvPr/>
        </p:nvSpPr>
        <p:spPr>
          <a:xfrm rot="0">
            <a:off x="12328531" y="4750079"/>
            <a:ext cx="4119690" cy="863600"/>
          </a:xfrm>
          <a:prstGeom prst="rect">
            <a:avLst/>
          </a:prstGeom>
        </p:spPr>
        <p:txBody>
          <a:bodyPr anchor="t" rtlCol="false" tIns="0" lIns="0" bIns="0" rIns="0">
            <a:spAutoFit/>
          </a:bodyPr>
          <a:lstStyle/>
          <a:p>
            <a:pPr algn="ctr">
              <a:lnSpc>
                <a:spcPts val="7000"/>
              </a:lnSpc>
            </a:pPr>
            <a:r>
              <a:rPr lang="en-US" sz="5000">
                <a:solidFill>
                  <a:srgbClr val="FFFFFF"/>
                </a:solidFill>
                <a:latin typeface="Nunito"/>
                <a:ea typeface="Nunito"/>
                <a:cs typeface="Nunito"/>
                <a:sym typeface="Nunito"/>
              </a:rPr>
              <a:t>Ezz A.</a:t>
            </a:r>
          </a:p>
        </p:txBody>
      </p:sp>
      <p:sp>
        <p:nvSpPr>
          <p:cNvPr name="TextBox 23" id="23"/>
          <p:cNvSpPr txBox="true"/>
          <p:nvPr/>
        </p:nvSpPr>
        <p:spPr>
          <a:xfrm rot="0">
            <a:off x="4461967" y="6658266"/>
            <a:ext cx="4119690" cy="863600"/>
          </a:xfrm>
          <a:prstGeom prst="rect">
            <a:avLst/>
          </a:prstGeom>
        </p:spPr>
        <p:txBody>
          <a:bodyPr anchor="t" rtlCol="false" tIns="0" lIns="0" bIns="0" rIns="0">
            <a:spAutoFit/>
          </a:bodyPr>
          <a:lstStyle/>
          <a:p>
            <a:pPr algn="ctr">
              <a:lnSpc>
                <a:spcPts val="7000"/>
              </a:lnSpc>
            </a:pPr>
            <a:r>
              <a:rPr lang="en-US" sz="5000">
                <a:solidFill>
                  <a:srgbClr val="FFFFFF"/>
                </a:solidFill>
                <a:latin typeface="Nunito"/>
                <a:ea typeface="Nunito"/>
                <a:cs typeface="Nunito"/>
                <a:sym typeface="Nunito"/>
              </a:rPr>
              <a:t>Ahmed M.</a:t>
            </a:r>
          </a:p>
        </p:txBody>
      </p:sp>
      <p:sp>
        <p:nvSpPr>
          <p:cNvPr name="TextBox 24" id="24"/>
          <p:cNvSpPr txBox="true"/>
          <p:nvPr/>
        </p:nvSpPr>
        <p:spPr>
          <a:xfrm rot="0">
            <a:off x="9706343" y="6658266"/>
            <a:ext cx="4119690" cy="863600"/>
          </a:xfrm>
          <a:prstGeom prst="rect">
            <a:avLst/>
          </a:prstGeom>
        </p:spPr>
        <p:txBody>
          <a:bodyPr anchor="t" rtlCol="false" tIns="0" lIns="0" bIns="0" rIns="0">
            <a:spAutoFit/>
          </a:bodyPr>
          <a:lstStyle/>
          <a:p>
            <a:pPr algn="ctr">
              <a:lnSpc>
                <a:spcPts val="7000"/>
              </a:lnSpc>
            </a:pPr>
            <a:r>
              <a:rPr lang="en-US" sz="5000">
                <a:solidFill>
                  <a:srgbClr val="FFFFFF"/>
                </a:solidFill>
                <a:latin typeface="Nunito"/>
                <a:ea typeface="Nunito"/>
                <a:cs typeface="Nunito"/>
                <a:sym typeface="Nunito"/>
              </a:rPr>
              <a:t>Ahmed</a:t>
            </a:r>
          </a:p>
        </p:txBody>
      </p:sp>
      <p:sp>
        <p:nvSpPr>
          <p:cNvPr name="Freeform 25" id="25"/>
          <p:cNvSpPr/>
          <p:nvPr/>
        </p:nvSpPr>
        <p:spPr>
          <a:xfrm flipH="false" flipV="false" rot="0">
            <a:off x="-746982" y="1028700"/>
            <a:ext cx="3551363" cy="1646945"/>
          </a:xfrm>
          <a:custGeom>
            <a:avLst/>
            <a:gdLst/>
            <a:ahLst/>
            <a:cxnLst/>
            <a:rect r="r" b="b" t="t" l="l"/>
            <a:pathLst>
              <a:path h="1646945" w="3551363">
                <a:moveTo>
                  <a:pt x="0" y="0"/>
                </a:moveTo>
                <a:lnTo>
                  <a:pt x="3551364" y="0"/>
                </a:lnTo>
                <a:lnTo>
                  <a:pt x="3551364" y="1646945"/>
                </a:lnTo>
                <a:lnTo>
                  <a:pt x="0" y="16469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1028700" y="2565377"/>
            <a:ext cx="15313122" cy="4781550"/>
          </a:xfrm>
          <a:prstGeom prst="rect">
            <a:avLst/>
          </a:prstGeom>
        </p:spPr>
        <p:txBody>
          <a:bodyPr anchor="t" rtlCol="false" tIns="0" lIns="0" bIns="0" rIns="0">
            <a:spAutoFit/>
          </a:bodyPr>
          <a:lstStyle/>
          <a:p>
            <a:pPr algn="l">
              <a:lnSpc>
                <a:spcPts val="4200"/>
              </a:lnSpc>
            </a:pPr>
            <a:r>
              <a:rPr lang="en-US" sz="3000" b="true">
                <a:solidFill>
                  <a:srgbClr val="337271"/>
                </a:solidFill>
                <a:latin typeface="Nunito Bold"/>
                <a:ea typeface="Nunito Bold"/>
                <a:cs typeface="Nunito Bold"/>
                <a:sym typeface="Nunito Bold"/>
              </a:rPr>
              <a:t>3. L</a:t>
            </a:r>
            <a:r>
              <a:rPr lang="en-US" sz="3000" b="true">
                <a:solidFill>
                  <a:srgbClr val="337271"/>
                </a:solidFill>
                <a:latin typeface="Nunito Bold"/>
                <a:ea typeface="Nunito Bold"/>
                <a:cs typeface="Nunito Bold"/>
                <a:sym typeface="Nunito Bold"/>
              </a:rPr>
              <a:t>ag Features and Feature Engineering for Time-Series Forecasting</a:t>
            </a:r>
          </a:p>
          <a:p>
            <a:pPr algn="l">
              <a:lnSpc>
                <a:spcPts val="4200"/>
              </a:lnSpc>
            </a:pPr>
          </a:p>
          <a:p>
            <a:pPr algn="l">
              <a:lnSpc>
                <a:spcPts val="4200"/>
              </a:lnSpc>
            </a:pPr>
            <a:r>
              <a:rPr lang="en-US" sz="3000">
                <a:solidFill>
                  <a:srgbClr val="337271"/>
                </a:solidFill>
                <a:latin typeface="Nunito"/>
                <a:ea typeface="Nunito"/>
                <a:cs typeface="Nunito"/>
                <a:sym typeface="Nunito"/>
              </a:rPr>
              <a:t>Create Lag and Rolling Features</a:t>
            </a:r>
          </a:p>
          <a:p>
            <a:pPr algn="l">
              <a:lnSpc>
                <a:spcPts val="4200"/>
              </a:lnSpc>
            </a:pPr>
            <a:r>
              <a:rPr lang="en-US" sz="3000">
                <a:solidFill>
                  <a:srgbClr val="337271"/>
                </a:solidFill>
                <a:latin typeface="Nunito"/>
                <a:ea typeface="Nunito"/>
                <a:cs typeface="Nunito"/>
                <a:sym typeface="Nunito"/>
              </a:rPr>
              <a:t>To help the model understand time-based patterns, we add:</a:t>
            </a:r>
          </a:p>
          <a:p>
            <a:pPr algn="l">
              <a:lnSpc>
                <a:spcPts val="4200"/>
              </a:lnSpc>
            </a:pPr>
          </a:p>
          <a:p>
            <a:pPr algn="l" marL="647700" indent="-323850" lvl="1">
              <a:lnSpc>
                <a:spcPts val="4200"/>
              </a:lnSpc>
              <a:buFont typeface="Arial"/>
              <a:buChar char="•"/>
            </a:pPr>
            <a:r>
              <a:rPr lang="en-US" sz="3000">
                <a:solidFill>
                  <a:srgbClr val="337271"/>
                </a:solidFill>
                <a:latin typeface="Nunito"/>
                <a:ea typeface="Nunito"/>
                <a:cs typeface="Nunito"/>
                <a:sym typeface="Nunito"/>
              </a:rPr>
              <a:t>lag_1: Sal</a:t>
            </a:r>
            <a:r>
              <a:rPr lang="en-US" sz="3000">
                <a:solidFill>
                  <a:srgbClr val="337271"/>
                </a:solidFill>
                <a:latin typeface="Nunito"/>
                <a:ea typeface="Nunito"/>
                <a:cs typeface="Nunito"/>
                <a:sym typeface="Nunito"/>
              </a:rPr>
              <a:t>es value from the previous day</a:t>
            </a:r>
          </a:p>
          <a:p>
            <a:pPr algn="l" marL="647700" indent="-323850" lvl="1">
              <a:lnSpc>
                <a:spcPts val="4200"/>
              </a:lnSpc>
              <a:buFont typeface="Arial"/>
              <a:buChar char="•"/>
            </a:pPr>
            <a:r>
              <a:rPr lang="en-US" sz="3000">
                <a:solidFill>
                  <a:srgbClr val="337271"/>
                </a:solidFill>
                <a:latin typeface="Nunito"/>
                <a:ea typeface="Nunito"/>
                <a:cs typeface="Nunito"/>
                <a:sym typeface="Nunito"/>
              </a:rPr>
              <a:t>lag_7: Sales value from 7 days ago</a:t>
            </a:r>
          </a:p>
          <a:p>
            <a:pPr algn="l" marL="647700" indent="-323850" lvl="1">
              <a:lnSpc>
                <a:spcPts val="4200"/>
              </a:lnSpc>
              <a:buFont typeface="Arial"/>
              <a:buChar char="•"/>
            </a:pPr>
            <a:r>
              <a:rPr lang="en-US" sz="3000">
                <a:solidFill>
                  <a:srgbClr val="337271"/>
                </a:solidFill>
                <a:latin typeface="Nunito"/>
                <a:ea typeface="Nunito"/>
                <a:cs typeface="Nunito"/>
                <a:sym typeface="Nunito"/>
              </a:rPr>
              <a:t>roll_mean_7: 7-d</a:t>
            </a:r>
            <a:r>
              <a:rPr lang="en-US" sz="3000">
                <a:solidFill>
                  <a:srgbClr val="337271"/>
                </a:solidFill>
                <a:latin typeface="Nunito"/>
                <a:ea typeface="Nunito"/>
                <a:cs typeface="Nunito"/>
                <a:sym typeface="Nunito"/>
              </a:rPr>
              <a:t>ay rolling average of sales, shifted by one day to avoid data leakage</a:t>
            </a:r>
          </a:p>
          <a:p>
            <a:pPr algn="l">
              <a:lnSpc>
                <a:spcPts val="4200"/>
              </a:lnSpc>
            </a:pPr>
          </a:p>
        </p:txBody>
      </p:sp>
      <p:sp>
        <p:nvSpPr>
          <p:cNvPr name="Freeform 4" id="4"/>
          <p:cNvSpPr/>
          <p:nvPr/>
        </p:nvSpPr>
        <p:spPr>
          <a:xfrm flipH="false" flipV="false" rot="0">
            <a:off x="-2099932" y="-1172339"/>
            <a:ext cx="6257264" cy="3629213"/>
          </a:xfrm>
          <a:custGeom>
            <a:avLst/>
            <a:gdLst/>
            <a:ahLst/>
            <a:cxnLst/>
            <a:rect r="r" b="b" t="t" l="l"/>
            <a:pathLst>
              <a:path h="3629213" w="6257264">
                <a:moveTo>
                  <a:pt x="0" y="0"/>
                </a:moveTo>
                <a:lnTo>
                  <a:pt x="6257264" y="0"/>
                </a:lnTo>
                <a:lnTo>
                  <a:pt x="6257264" y="3629214"/>
                </a:lnTo>
                <a:lnTo>
                  <a:pt x="0" y="3629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533991" y="6870677"/>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1028700" y="2565377"/>
            <a:ext cx="15313122" cy="3714750"/>
          </a:xfrm>
          <a:prstGeom prst="rect">
            <a:avLst/>
          </a:prstGeom>
        </p:spPr>
        <p:txBody>
          <a:bodyPr anchor="t" rtlCol="false" tIns="0" lIns="0" bIns="0" rIns="0">
            <a:spAutoFit/>
          </a:bodyPr>
          <a:lstStyle/>
          <a:p>
            <a:pPr algn="l">
              <a:lnSpc>
                <a:spcPts val="4200"/>
              </a:lnSpc>
            </a:pPr>
            <a:r>
              <a:rPr lang="en-US" sz="3000" b="true">
                <a:solidFill>
                  <a:srgbClr val="337271"/>
                </a:solidFill>
                <a:latin typeface="Nunito Bold"/>
                <a:ea typeface="Nunito Bold"/>
                <a:cs typeface="Nunito Bold"/>
                <a:sym typeface="Nunito Bold"/>
              </a:rPr>
              <a:t>4. Drop Missin</a:t>
            </a:r>
            <a:r>
              <a:rPr lang="en-US" sz="3000" b="true">
                <a:solidFill>
                  <a:srgbClr val="337271"/>
                </a:solidFill>
                <a:latin typeface="Nunito Bold"/>
                <a:ea typeface="Nunito Bold"/>
                <a:cs typeface="Nunito Bold"/>
                <a:sym typeface="Nunito Bold"/>
              </a:rPr>
              <a:t>g Values and Save Cleaned Data</a:t>
            </a:r>
          </a:p>
          <a:p>
            <a:pPr algn="l">
              <a:lnSpc>
                <a:spcPts val="4200"/>
              </a:lnSpc>
            </a:pPr>
          </a:p>
          <a:p>
            <a:pPr algn="l">
              <a:lnSpc>
                <a:spcPts val="4200"/>
              </a:lnSpc>
            </a:pPr>
            <a:r>
              <a:rPr lang="en-US" sz="3000">
                <a:solidFill>
                  <a:srgbClr val="337271"/>
                </a:solidFill>
                <a:latin typeface="Nunito"/>
                <a:ea typeface="Nunito"/>
                <a:cs typeface="Nunito"/>
                <a:sym typeface="Nunito"/>
              </a:rPr>
              <a:t>When we create lag and rolling average features, the first few rows will have missin</a:t>
            </a:r>
            <a:r>
              <a:rPr lang="en-US" sz="3000">
                <a:solidFill>
                  <a:srgbClr val="337271"/>
                </a:solidFill>
                <a:latin typeface="Nunito"/>
                <a:ea typeface="Nunito"/>
                <a:cs typeface="Nunito"/>
                <a:sym typeface="Nunito"/>
              </a:rPr>
              <a:t>g valu</a:t>
            </a:r>
            <a:r>
              <a:rPr lang="en-US" sz="3000">
                <a:solidFill>
                  <a:srgbClr val="337271"/>
                </a:solidFill>
                <a:latin typeface="Nunito"/>
                <a:ea typeface="Nunito"/>
                <a:cs typeface="Nunito"/>
                <a:sym typeface="Nunito"/>
              </a:rPr>
              <a:t>es (NaN) because there is no previous data to refer to.</a:t>
            </a:r>
          </a:p>
          <a:p>
            <a:pPr algn="l">
              <a:lnSpc>
                <a:spcPts val="4200"/>
              </a:lnSpc>
            </a:pPr>
            <a:r>
              <a:rPr lang="en-US" sz="3000">
                <a:solidFill>
                  <a:srgbClr val="337271"/>
                </a:solidFill>
                <a:latin typeface="Nunito"/>
                <a:ea typeface="Nunito"/>
                <a:cs typeface="Nunito"/>
                <a:sym typeface="Nunito"/>
              </a:rPr>
              <a:t>We remove these rows to make the data c</a:t>
            </a:r>
            <a:r>
              <a:rPr lang="en-US" sz="3000">
                <a:solidFill>
                  <a:srgbClr val="337271"/>
                </a:solidFill>
                <a:latin typeface="Nunito"/>
                <a:ea typeface="Nunito"/>
                <a:cs typeface="Nunito"/>
                <a:sym typeface="Nunito"/>
              </a:rPr>
              <a:t>lean and re</a:t>
            </a:r>
            <a:r>
              <a:rPr lang="en-US" sz="3000">
                <a:solidFill>
                  <a:srgbClr val="337271"/>
                </a:solidFill>
                <a:latin typeface="Nunito"/>
                <a:ea typeface="Nunito"/>
                <a:cs typeface="Nunito"/>
                <a:sym typeface="Nunito"/>
              </a:rPr>
              <a:t>ady for modeling.</a:t>
            </a:r>
          </a:p>
          <a:p>
            <a:pPr algn="l">
              <a:lnSpc>
                <a:spcPts val="4200"/>
              </a:lnSpc>
            </a:pPr>
          </a:p>
          <a:p>
            <a:pPr algn="l">
              <a:lnSpc>
                <a:spcPts val="4200"/>
              </a:lnSpc>
            </a:pPr>
            <a:r>
              <a:rPr lang="en-US" sz="3000">
                <a:solidFill>
                  <a:srgbClr val="337271"/>
                </a:solidFill>
                <a:latin typeface="Nunito"/>
                <a:ea typeface="Nunito"/>
                <a:cs typeface="Nunito"/>
                <a:sym typeface="Nunito"/>
              </a:rPr>
              <a:t>After that, we save the cleaned dataset to a new CSV file called cleaned_superstore.csv.</a:t>
            </a:r>
          </a:p>
        </p:txBody>
      </p:sp>
      <p:sp>
        <p:nvSpPr>
          <p:cNvPr name="Freeform 4" id="4"/>
          <p:cNvSpPr/>
          <p:nvPr/>
        </p:nvSpPr>
        <p:spPr>
          <a:xfrm flipH="false" flipV="false" rot="0">
            <a:off x="-2099932" y="-1172339"/>
            <a:ext cx="6257264" cy="3629213"/>
          </a:xfrm>
          <a:custGeom>
            <a:avLst/>
            <a:gdLst/>
            <a:ahLst/>
            <a:cxnLst/>
            <a:rect r="r" b="b" t="t" l="l"/>
            <a:pathLst>
              <a:path h="3629213" w="6257264">
                <a:moveTo>
                  <a:pt x="0" y="0"/>
                </a:moveTo>
                <a:lnTo>
                  <a:pt x="6257264" y="0"/>
                </a:lnTo>
                <a:lnTo>
                  <a:pt x="6257264" y="3629214"/>
                </a:lnTo>
                <a:lnTo>
                  <a:pt x="0" y="3629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533991" y="6870677"/>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1537736" y="4038186"/>
            <a:ext cx="15212529" cy="5395352"/>
            <a:chOff x="0" y="0"/>
            <a:chExt cx="4006592" cy="1420998"/>
          </a:xfrm>
        </p:grpSpPr>
        <p:sp>
          <p:nvSpPr>
            <p:cNvPr name="Freeform 4" id="4"/>
            <p:cNvSpPr/>
            <p:nvPr/>
          </p:nvSpPr>
          <p:spPr>
            <a:xfrm flipH="false" flipV="false" rot="0">
              <a:off x="0" y="0"/>
              <a:ext cx="4006592" cy="1420998"/>
            </a:xfrm>
            <a:custGeom>
              <a:avLst/>
              <a:gdLst/>
              <a:ahLst/>
              <a:cxnLst/>
              <a:rect r="r" b="b" t="t" l="l"/>
              <a:pathLst>
                <a:path h="1420998" w="4006592">
                  <a:moveTo>
                    <a:pt x="50892" y="0"/>
                  </a:moveTo>
                  <a:lnTo>
                    <a:pt x="3955700" y="0"/>
                  </a:lnTo>
                  <a:cubicBezTo>
                    <a:pt x="3983807" y="0"/>
                    <a:pt x="4006592" y="22785"/>
                    <a:pt x="4006592" y="50892"/>
                  </a:cubicBezTo>
                  <a:lnTo>
                    <a:pt x="4006592" y="1370106"/>
                  </a:lnTo>
                  <a:cubicBezTo>
                    <a:pt x="4006592" y="1383604"/>
                    <a:pt x="4001230" y="1396548"/>
                    <a:pt x="3991686" y="1406092"/>
                  </a:cubicBezTo>
                  <a:cubicBezTo>
                    <a:pt x="3982142" y="1415636"/>
                    <a:pt x="3969198" y="1420998"/>
                    <a:pt x="3955700" y="1420998"/>
                  </a:cubicBezTo>
                  <a:lnTo>
                    <a:pt x="50892" y="1420998"/>
                  </a:lnTo>
                  <a:cubicBezTo>
                    <a:pt x="37394" y="1420998"/>
                    <a:pt x="24450" y="1415636"/>
                    <a:pt x="14906" y="1406092"/>
                  </a:cubicBezTo>
                  <a:cubicBezTo>
                    <a:pt x="5362" y="1396548"/>
                    <a:pt x="0" y="1383604"/>
                    <a:pt x="0" y="1370106"/>
                  </a:cubicBezTo>
                  <a:lnTo>
                    <a:pt x="0" y="50892"/>
                  </a:lnTo>
                  <a:cubicBezTo>
                    <a:pt x="0" y="37394"/>
                    <a:pt x="5362" y="24450"/>
                    <a:pt x="14906" y="14906"/>
                  </a:cubicBezTo>
                  <a:cubicBezTo>
                    <a:pt x="24450" y="5362"/>
                    <a:pt x="37394" y="0"/>
                    <a:pt x="50892" y="0"/>
                  </a:cubicBezTo>
                  <a:close/>
                </a:path>
              </a:pathLst>
            </a:custGeom>
            <a:solidFill>
              <a:srgbClr val="000000">
                <a:alpha val="0"/>
              </a:srgbClr>
            </a:solidFill>
            <a:ln w="47625" cap="rnd">
              <a:solidFill>
                <a:srgbClr val="337271"/>
              </a:solidFill>
              <a:prstDash val="lgDash"/>
              <a:round/>
            </a:ln>
          </p:spPr>
        </p:sp>
        <p:sp>
          <p:nvSpPr>
            <p:cNvPr name="TextBox 5" id="5"/>
            <p:cNvSpPr txBox="true"/>
            <p:nvPr/>
          </p:nvSpPr>
          <p:spPr>
            <a:xfrm>
              <a:off x="0" y="-38100"/>
              <a:ext cx="4006592" cy="145909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512678" y="1450427"/>
            <a:ext cx="11262644"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Result</a:t>
            </a:r>
          </a:p>
        </p:txBody>
      </p:sp>
      <p:sp>
        <p:nvSpPr>
          <p:cNvPr name="TextBox 7" id="7"/>
          <p:cNvSpPr txBox="true"/>
          <p:nvPr/>
        </p:nvSpPr>
        <p:spPr>
          <a:xfrm rot="0">
            <a:off x="2926077" y="5771604"/>
            <a:ext cx="12435845" cy="1861841"/>
          </a:xfrm>
          <a:prstGeom prst="rect">
            <a:avLst/>
          </a:prstGeom>
        </p:spPr>
        <p:txBody>
          <a:bodyPr anchor="t" rtlCol="false" tIns="0" lIns="0" bIns="0" rIns="0">
            <a:spAutoFit/>
          </a:bodyPr>
          <a:lstStyle/>
          <a:p>
            <a:pPr algn="ctr">
              <a:lnSpc>
                <a:spcPts val="5003"/>
              </a:lnSpc>
            </a:pPr>
            <a:r>
              <a:rPr lang="en-US" sz="3574">
                <a:solidFill>
                  <a:srgbClr val="337271"/>
                </a:solidFill>
                <a:latin typeface="Nunito"/>
                <a:ea typeface="Nunito"/>
                <a:cs typeface="Nunito"/>
                <a:sym typeface="Nunito"/>
              </a:rPr>
              <a:t>We saved data as a (cleaned_superstore) to be used in modeling:</a:t>
            </a:r>
          </a:p>
          <a:p>
            <a:pPr algn="ctr">
              <a:lnSpc>
                <a:spcPts val="5003"/>
              </a:lnSpc>
            </a:pPr>
            <a:r>
              <a:rPr lang="en-US" sz="3574" u="sng">
                <a:solidFill>
                  <a:srgbClr val="337271"/>
                </a:solidFill>
                <a:latin typeface="Nunito"/>
                <a:ea typeface="Nunito"/>
                <a:cs typeface="Nunito"/>
                <a:sym typeface="Nunito"/>
                <a:hlinkClick r:id="rId3" tooltip="https://github.com/Mo5o0o/DEPI-Project/blob/main/Superstore-Sales-Analysis-main/dataset/cleaned_superstore.csv"/>
              </a:rPr>
              <a:t>here</a:t>
            </a:r>
          </a:p>
        </p:txBody>
      </p:sp>
      <p:sp>
        <p:nvSpPr>
          <p:cNvPr name="Freeform 8" id="8"/>
          <p:cNvSpPr/>
          <p:nvPr/>
        </p:nvSpPr>
        <p:spPr>
          <a:xfrm flipH="false" flipV="false" rot="0">
            <a:off x="-334072" y="-1475968"/>
            <a:ext cx="3808435" cy="4114800"/>
          </a:xfrm>
          <a:custGeom>
            <a:avLst/>
            <a:gdLst/>
            <a:ahLst/>
            <a:cxnLst/>
            <a:rect r="r" b="b" t="t" l="l"/>
            <a:pathLst>
              <a:path h="4114800" w="3808435">
                <a:moveTo>
                  <a:pt x="0" y="0"/>
                </a:moveTo>
                <a:lnTo>
                  <a:pt x="3808435" y="0"/>
                </a:lnTo>
                <a:lnTo>
                  <a:pt x="380843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334072" y="-1475968"/>
            <a:ext cx="3527364" cy="3811118"/>
          </a:xfrm>
          <a:custGeom>
            <a:avLst/>
            <a:gdLst/>
            <a:ahLst/>
            <a:cxnLst/>
            <a:rect r="r" b="b" t="t" l="l"/>
            <a:pathLst>
              <a:path h="3811118" w="3527364">
                <a:moveTo>
                  <a:pt x="0" y="0"/>
                </a:moveTo>
                <a:lnTo>
                  <a:pt x="3527364" y="0"/>
                </a:lnTo>
                <a:lnTo>
                  <a:pt x="3527364" y="3811118"/>
                </a:lnTo>
                <a:lnTo>
                  <a:pt x="0" y="38111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406006" y="9057766"/>
            <a:ext cx="4196989" cy="770720"/>
          </a:xfrm>
          <a:custGeom>
            <a:avLst/>
            <a:gdLst/>
            <a:ahLst/>
            <a:cxnLst/>
            <a:rect r="r" b="b" t="t" l="l"/>
            <a:pathLst>
              <a:path h="770720" w="4196989">
                <a:moveTo>
                  <a:pt x="0" y="0"/>
                </a:moveTo>
                <a:lnTo>
                  <a:pt x="4196989" y="0"/>
                </a:lnTo>
                <a:lnTo>
                  <a:pt x="4196989" y="770720"/>
                </a:lnTo>
                <a:lnTo>
                  <a:pt x="0" y="7707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4029949" y="3409951"/>
            <a:ext cx="10228101" cy="3378201"/>
          </a:xfrm>
          <a:prstGeom prst="rect">
            <a:avLst/>
          </a:prstGeom>
        </p:spPr>
        <p:txBody>
          <a:bodyPr anchor="t" rtlCol="false" tIns="0" lIns="0" bIns="0" rIns="0">
            <a:spAutoFit/>
          </a:bodyPr>
          <a:lstStyle/>
          <a:p>
            <a:pPr algn="ctr">
              <a:lnSpc>
                <a:spcPts val="13299"/>
              </a:lnSpc>
            </a:pPr>
            <a:r>
              <a:rPr lang="en-US" sz="9499">
                <a:solidFill>
                  <a:srgbClr val="337271"/>
                </a:solidFill>
                <a:latin typeface="AC Diary Girl"/>
                <a:ea typeface="AC Diary Girl"/>
                <a:cs typeface="AC Diary Girl"/>
                <a:sym typeface="AC Diary Girl"/>
              </a:rPr>
              <a:t>Sales and data insights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6765899" y="1028700"/>
            <a:ext cx="4444075" cy="8457583"/>
          </a:xfrm>
          <a:custGeom>
            <a:avLst/>
            <a:gdLst/>
            <a:ahLst/>
            <a:cxnLst/>
            <a:rect r="r" b="b" t="t" l="l"/>
            <a:pathLst>
              <a:path h="8457583" w="4444075">
                <a:moveTo>
                  <a:pt x="0" y="0"/>
                </a:moveTo>
                <a:lnTo>
                  <a:pt x="4444075" y="0"/>
                </a:lnTo>
                <a:lnTo>
                  <a:pt x="4444075" y="8457583"/>
                </a:lnTo>
                <a:lnTo>
                  <a:pt x="0" y="8457583"/>
                </a:lnTo>
                <a:lnTo>
                  <a:pt x="0" y="0"/>
                </a:lnTo>
                <a:close/>
              </a:path>
            </a:pathLst>
          </a:custGeom>
          <a:blipFill>
            <a:blip r:embed="rId3">
              <a:alphaModFix amt="8999"/>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37782" y="4719471"/>
            <a:ext cx="17812436" cy="762332"/>
          </a:xfrm>
          <a:prstGeom prst="rect">
            <a:avLst/>
          </a:prstGeom>
        </p:spPr>
        <p:txBody>
          <a:bodyPr anchor="t" rtlCol="false" tIns="0" lIns="0" bIns="0" rIns="0">
            <a:spAutoFit/>
          </a:bodyPr>
          <a:lstStyle/>
          <a:p>
            <a:pPr algn="ctr">
              <a:lnSpc>
                <a:spcPts val="6281"/>
              </a:lnSpc>
              <a:spcBef>
                <a:spcPct val="0"/>
              </a:spcBef>
            </a:pPr>
            <a:r>
              <a:rPr lang="en-US" sz="4486">
                <a:solidFill>
                  <a:srgbClr val="000000"/>
                </a:solidFill>
                <a:latin typeface="League Spartan"/>
                <a:ea typeface="League Spartan"/>
                <a:cs typeface="League Spartan"/>
                <a:sym typeface="League Spartan"/>
              </a:rPr>
              <a:t>Which cities generate the highest revenue?</a:t>
            </a:r>
          </a:p>
        </p:txBody>
      </p:sp>
      <p:sp>
        <p:nvSpPr>
          <p:cNvPr name="TextBox 5" id="5"/>
          <p:cNvSpPr txBox="true"/>
          <p:nvPr/>
        </p:nvSpPr>
        <p:spPr>
          <a:xfrm rot="0">
            <a:off x="17259300" y="8658227"/>
            <a:ext cx="636746" cy="1628773"/>
          </a:xfrm>
          <a:prstGeom prst="rect">
            <a:avLst/>
          </a:prstGeom>
        </p:spPr>
        <p:txBody>
          <a:bodyPr anchor="t" rtlCol="false" tIns="0" lIns="0" bIns="0" rIns="0">
            <a:spAutoFit/>
          </a:bodyPr>
          <a:lstStyle/>
          <a:p>
            <a:pPr algn="ctr">
              <a:lnSpc>
                <a:spcPts val="12600"/>
              </a:lnSpc>
              <a:spcBef>
                <a:spcPct val="0"/>
              </a:spcBef>
            </a:pPr>
            <a:r>
              <a:rPr lang="en-US" sz="9000">
                <a:solidFill>
                  <a:srgbClr val="000000"/>
                </a:solidFill>
                <a:latin typeface="AC Diary Girl"/>
                <a:ea typeface="AC Diary Girl"/>
                <a:cs typeface="AC Diary Girl"/>
                <a:sym typeface="AC Diary Girl"/>
              </a:rPr>
              <a:t>1</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965106" y="9258300"/>
            <a:ext cx="4196989" cy="770720"/>
          </a:xfrm>
          <a:custGeom>
            <a:avLst/>
            <a:gdLst/>
            <a:ahLst/>
            <a:cxnLst/>
            <a:rect r="r" b="b" t="t" l="l"/>
            <a:pathLst>
              <a:path h="770720" w="4196989">
                <a:moveTo>
                  <a:pt x="0" y="0"/>
                </a:moveTo>
                <a:lnTo>
                  <a:pt x="4196989" y="0"/>
                </a:lnTo>
                <a:lnTo>
                  <a:pt x="4196989" y="770720"/>
                </a:lnTo>
                <a:lnTo>
                  <a:pt x="0" y="7707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490759"/>
            <a:ext cx="15965028" cy="7363869"/>
          </a:xfrm>
          <a:custGeom>
            <a:avLst/>
            <a:gdLst/>
            <a:ahLst/>
            <a:cxnLst/>
            <a:rect r="r" b="b" t="t" l="l"/>
            <a:pathLst>
              <a:path h="7363869" w="15965028">
                <a:moveTo>
                  <a:pt x="0" y="0"/>
                </a:moveTo>
                <a:lnTo>
                  <a:pt x="15965028" y="0"/>
                </a:lnTo>
                <a:lnTo>
                  <a:pt x="15965028" y="7363869"/>
                </a:lnTo>
                <a:lnTo>
                  <a:pt x="0" y="7363869"/>
                </a:lnTo>
                <a:lnTo>
                  <a:pt x="0" y="0"/>
                </a:lnTo>
                <a:close/>
              </a:path>
            </a:pathLst>
          </a:custGeom>
          <a:blipFill>
            <a:blip r:embed="rId5"/>
            <a:stretch>
              <a:fillRect l="0" t="0" r="0" b="0"/>
            </a:stretch>
          </a:blipFill>
        </p:spPr>
      </p:sp>
      <p:sp>
        <p:nvSpPr>
          <p:cNvPr name="TextBox 5" id="5"/>
          <p:cNvSpPr txBox="true"/>
          <p:nvPr/>
        </p:nvSpPr>
        <p:spPr>
          <a:xfrm rot="0">
            <a:off x="1384120" y="8304036"/>
            <a:ext cx="14951007" cy="782305"/>
          </a:xfrm>
          <a:prstGeom prst="rect">
            <a:avLst/>
          </a:prstGeom>
        </p:spPr>
        <p:txBody>
          <a:bodyPr anchor="t" rtlCol="false" tIns="0" lIns="0" bIns="0" rIns="0">
            <a:spAutoFit/>
          </a:bodyPr>
          <a:lstStyle/>
          <a:p>
            <a:pPr algn="ctr">
              <a:lnSpc>
                <a:spcPts val="3080"/>
              </a:lnSpc>
              <a:spcBef>
                <a:spcPct val="0"/>
              </a:spcBef>
            </a:pPr>
            <a:r>
              <a:rPr lang="en-US" sz="2200">
                <a:solidFill>
                  <a:srgbClr val="000000"/>
                </a:solidFill>
                <a:latin typeface="AC Diary Girl"/>
                <a:ea typeface="AC Diary Girl"/>
                <a:cs typeface="AC Diary Girl"/>
                <a:sym typeface="AC Diary Girl"/>
              </a:rPr>
              <a:t>"As we can see, New York City is clearly outperforming all other cities, generating over $250K in revenue. This raises key questions about market potential and how to replicate this success elsewhere."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237782" y="4719471"/>
            <a:ext cx="17812436" cy="762332"/>
          </a:xfrm>
          <a:prstGeom prst="rect">
            <a:avLst/>
          </a:prstGeom>
        </p:spPr>
        <p:txBody>
          <a:bodyPr anchor="t" rtlCol="false" tIns="0" lIns="0" bIns="0" rIns="0">
            <a:spAutoFit/>
          </a:bodyPr>
          <a:lstStyle/>
          <a:p>
            <a:pPr algn="ctr">
              <a:lnSpc>
                <a:spcPts val="6281"/>
              </a:lnSpc>
              <a:spcBef>
                <a:spcPct val="0"/>
              </a:spcBef>
            </a:pPr>
            <a:r>
              <a:rPr lang="en-US" sz="4486">
                <a:solidFill>
                  <a:srgbClr val="000000"/>
                </a:solidFill>
                <a:latin typeface="League Spartan"/>
                <a:ea typeface="League Spartan"/>
                <a:cs typeface="League Spartan"/>
                <a:sym typeface="League Spartan"/>
              </a:rPr>
              <a:t>Which states are leading in revenue performance?</a:t>
            </a:r>
          </a:p>
        </p:txBody>
      </p:sp>
      <p:sp>
        <p:nvSpPr>
          <p:cNvPr name="TextBox 4" id="4"/>
          <p:cNvSpPr txBox="true"/>
          <p:nvPr/>
        </p:nvSpPr>
        <p:spPr>
          <a:xfrm rot="0">
            <a:off x="17192446" y="8658227"/>
            <a:ext cx="770453" cy="1628773"/>
          </a:xfrm>
          <a:prstGeom prst="rect">
            <a:avLst/>
          </a:prstGeom>
        </p:spPr>
        <p:txBody>
          <a:bodyPr anchor="t" rtlCol="false" tIns="0" lIns="0" bIns="0" rIns="0">
            <a:spAutoFit/>
          </a:bodyPr>
          <a:lstStyle/>
          <a:p>
            <a:pPr algn="ctr">
              <a:lnSpc>
                <a:spcPts val="12600"/>
              </a:lnSpc>
              <a:spcBef>
                <a:spcPct val="0"/>
              </a:spcBef>
            </a:pPr>
            <a:r>
              <a:rPr lang="en-US" sz="9000">
                <a:solidFill>
                  <a:srgbClr val="000000"/>
                </a:solidFill>
                <a:latin typeface="AC Diary Girl"/>
                <a:ea typeface="AC Diary Girl"/>
                <a:cs typeface="AC Diary Girl"/>
                <a:sym typeface="AC Diary Girl"/>
              </a:rPr>
              <a:t>2</a:t>
            </a:r>
          </a:p>
        </p:txBody>
      </p:sp>
      <p:sp>
        <p:nvSpPr>
          <p:cNvPr name="Freeform 5" id="5"/>
          <p:cNvSpPr/>
          <p:nvPr/>
        </p:nvSpPr>
        <p:spPr>
          <a:xfrm flipH="false" flipV="false" rot="0">
            <a:off x="6765899" y="1028700"/>
            <a:ext cx="4444075" cy="8457583"/>
          </a:xfrm>
          <a:custGeom>
            <a:avLst/>
            <a:gdLst/>
            <a:ahLst/>
            <a:cxnLst/>
            <a:rect r="r" b="b" t="t" l="l"/>
            <a:pathLst>
              <a:path h="8457583" w="4444075">
                <a:moveTo>
                  <a:pt x="0" y="0"/>
                </a:moveTo>
                <a:lnTo>
                  <a:pt x="4444075" y="0"/>
                </a:lnTo>
                <a:lnTo>
                  <a:pt x="4444075" y="8457583"/>
                </a:lnTo>
                <a:lnTo>
                  <a:pt x="0" y="8457583"/>
                </a:lnTo>
                <a:lnTo>
                  <a:pt x="0" y="0"/>
                </a:lnTo>
                <a:close/>
              </a:path>
            </a:pathLst>
          </a:custGeom>
          <a:blipFill>
            <a:blip r:embed="rId3">
              <a:alphaModFix amt="8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3406006" y="9057766"/>
            <a:ext cx="4196989" cy="770720"/>
          </a:xfrm>
          <a:custGeom>
            <a:avLst/>
            <a:gdLst/>
            <a:ahLst/>
            <a:cxnLst/>
            <a:rect r="r" b="b" t="t" l="l"/>
            <a:pathLst>
              <a:path h="770720" w="4196989">
                <a:moveTo>
                  <a:pt x="0" y="0"/>
                </a:moveTo>
                <a:lnTo>
                  <a:pt x="4196989" y="0"/>
                </a:lnTo>
                <a:lnTo>
                  <a:pt x="4196989" y="770720"/>
                </a:lnTo>
                <a:lnTo>
                  <a:pt x="0" y="7707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54308" y="672995"/>
            <a:ext cx="16404992" cy="7587309"/>
          </a:xfrm>
          <a:custGeom>
            <a:avLst/>
            <a:gdLst/>
            <a:ahLst/>
            <a:cxnLst/>
            <a:rect r="r" b="b" t="t" l="l"/>
            <a:pathLst>
              <a:path h="7587309" w="16404992">
                <a:moveTo>
                  <a:pt x="0" y="0"/>
                </a:moveTo>
                <a:lnTo>
                  <a:pt x="16404992" y="0"/>
                </a:lnTo>
                <a:lnTo>
                  <a:pt x="16404992" y="7587308"/>
                </a:lnTo>
                <a:lnTo>
                  <a:pt x="0" y="7587308"/>
                </a:lnTo>
                <a:lnTo>
                  <a:pt x="0" y="0"/>
                </a:lnTo>
                <a:close/>
              </a:path>
            </a:pathLst>
          </a:custGeom>
          <a:blipFill>
            <a:blip r:embed="rId5"/>
            <a:stretch>
              <a:fillRect l="0" t="0" r="0" b="0"/>
            </a:stretch>
          </a:blipFill>
        </p:spPr>
      </p:sp>
      <p:sp>
        <p:nvSpPr>
          <p:cNvPr name="TextBox 5" id="5"/>
          <p:cNvSpPr txBox="true"/>
          <p:nvPr/>
        </p:nvSpPr>
        <p:spPr>
          <a:xfrm rot="0">
            <a:off x="2230561" y="8475980"/>
            <a:ext cx="11214259" cy="782320"/>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AC Diary Girl"/>
                <a:ea typeface="AC Diary Girl"/>
                <a:cs typeface="AC Diary Girl"/>
                <a:sym typeface="AC Diary Girl"/>
              </a:rPr>
              <a:t>“</a:t>
            </a:r>
            <a:r>
              <a:rPr lang="en-US" b="true" sz="2199">
                <a:solidFill>
                  <a:srgbClr val="000000"/>
                </a:solidFill>
                <a:latin typeface="AC Diary Girl"/>
                <a:ea typeface="AC Diary Girl"/>
                <a:cs typeface="AC Diary Girl"/>
                <a:sym typeface="AC Diary Girl"/>
              </a:rPr>
              <a:t>California and New York lead in revenue, showing strong regional concentration.</a:t>
            </a:r>
          </a:p>
          <a:p>
            <a:pPr algn="ctr">
              <a:lnSpc>
                <a:spcPts val="3079"/>
              </a:lnSpc>
              <a:spcBef>
                <a:spcPct val="0"/>
              </a:spcBef>
            </a:pPr>
            <a:r>
              <a:rPr lang="en-US" b="true" sz="2199">
                <a:solidFill>
                  <a:srgbClr val="000000"/>
                </a:solidFill>
                <a:latin typeface="AC Diary Girl"/>
                <a:ea typeface="AC Diary Girl"/>
                <a:cs typeface="AC Diary Girl"/>
                <a:sym typeface="AC Diary Girl"/>
              </a:rPr>
              <a:t> We need to assess if our operations and marketing align with these key states.”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3080670" y="4288624"/>
            <a:ext cx="12126660" cy="1624028"/>
          </a:xfrm>
          <a:prstGeom prst="rect">
            <a:avLst/>
          </a:prstGeom>
        </p:spPr>
        <p:txBody>
          <a:bodyPr anchor="t" rtlCol="false" tIns="0" lIns="0" bIns="0" rIns="0">
            <a:spAutoFit/>
          </a:bodyPr>
          <a:lstStyle/>
          <a:p>
            <a:pPr algn="ctr">
              <a:lnSpc>
                <a:spcPts val="6561"/>
              </a:lnSpc>
              <a:spcBef>
                <a:spcPct val="0"/>
              </a:spcBef>
            </a:pPr>
            <a:r>
              <a:rPr lang="en-US" sz="4686">
                <a:solidFill>
                  <a:srgbClr val="000000"/>
                </a:solidFill>
                <a:latin typeface="League Spartan"/>
                <a:ea typeface="League Spartan"/>
                <a:cs typeface="League Spartan"/>
                <a:sym typeface="League Spartan"/>
              </a:rPr>
              <a:t>Which product categories are generating the most revenue?</a:t>
            </a:r>
          </a:p>
        </p:txBody>
      </p:sp>
      <p:sp>
        <p:nvSpPr>
          <p:cNvPr name="TextBox 4" id="4"/>
          <p:cNvSpPr txBox="true"/>
          <p:nvPr/>
        </p:nvSpPr>
        <p:spPr>
          <a:xfrm rot="0">
            <a:off x="17215306" y="8658227"/>
            <a:ext cx="724733" cy="1628773"/>
          </a:xfrm>
          <a:prstGeom prst="rect">
            <a:avLst/>
          </a:prstGeom>
        </p:spPr>
        <p:txBody>
          <a:bodyPr anchor="t" rtlCol="false" tIns="0" lIns="0" bIns="0" rIns="0">
            <a:spAutoFit/>
          </a:bodyPr>
          <a:lstStyle/>
          <a:p>
            <a:pPr algn="ctr">
              <a:lnSpc>
                <a:spcPts val="12600"/>
              </a:lnSpc>
              <a:spcBef>
                <a:spcPct val="0"/>
              </a:spcBef>
            </a:pPr>
            <a:r>
              <a:rPr lang="en-US" sz="9000">
                <a:solidFill>
                  <a:srgbClr val="000000"/>
                </a:solidFill>
                <a:latin typeface="AC Diary Girl"/>
                <a:ea typeface="AC Diary Girl"/>
                <a:cs typeface="AC Diary Girl"/>
                <a:sym typeface="AC Diary Girl"/>
              </a:rPr>
              <a:t>3</a:t>
            </a:r>
          </a:p>
        </p:txBody>
      </p:sp>
      <p:sp>
        <p:nvSpPr>
          <p:cNvPr name="Freeform 5" id="5"/>
          <p:cNvSpPr/>
          <p:nvPr/>
        </p:nvSpPr>
        <p:spPr>
          <a:xfrm flipH="false" flipV="false" rot="0">
            <a:off x="6765899" y="1028700"/>
            <a:ext cx="4444075" cy="8457583"/>
          </a:xfrm>
          <a:custGeom>
            <a:avLst/>
            <a:gdLst/>
            <a:ahLst/>
            <a:cxnLst/>
            <a:rect r="r" b="b" t="t" l="l"/>
            <a:pathLst>
              <a:path h="8457583" w="4444075">
                <a:moveTo>
                  <a:pt x="0" y="0"/>
                </a:moveTo>
                <a:lnTo>
                  <a:pt x="4444075" y="0"/>
                </a:lnTo>
                <a:lnTo>
                  <a:pt x="4444075" y="8457583"/>
                </a:lnTo>
                <a:lnTo>
                  <a:pt x="0" y="8457583"/>
                </a:lnTo>
                <a:lnTo>
                  <a:pt x="0" y="0"/>
                </a:lnTo>
                <a:close/>
              </a:path>
            </a:pathLst>
          </a:custGeom>
          <a:blipFill>
            <a:blip r:embed="rId3">
              <a:alphaModFix amt="8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0" y="-540808"/>
            <a:ext cx="3527364" cy="3811118"/>
          </a:xfrm>
          <a:custGeom>
            <a:avLst/>
            <a:gdLst/>
            <a:ahLst/>
            <a:cxnLst/>
            <a:rect r="r" b="b" t="t" l="l"/>
            <a:pathLst>
              <a:path h="3811118" w="3527364">
                <a:moveTo>
                  <a:pt x="0" y="0"/>
                </a:moveTo>
                <a:lnTo>
                  <a:pt x="3527364" y="0"/>
                </a:lnTo>
                <a:lnTo>
                  <a:pt x="3527364" y="3811119"/>
                </a:lnTo>
                <a:lnTo>
                  <a:pt x="0" y="38111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746439" y="1028700"/>
            <a:ext cx="7120517" cy="7221064"/>
          </a:xfrm>
          <a:custGeom>
            <a:avLst/>
            <a:gdLst/>
            <a:ahLst/>
            <a:cxnLst/>
            <a:rect r="r" b="b" t="t" l="l"/>
            <a:pathLst>
              <a:path h="7221064" w="7120517">
                <a:moveTo>
                  <a:pt x="0" y="0"/>
                </a:moveTo>
                <a:lnTo>
                  <a:pt x="7120517" y="0"/>
                </a:lnTo>
                <a:lnTo>
                  <a:pt x="7120517" y="7221064"/>
                </a:lnTo>
                <a:lnTo>
                  <a:pt x="0" y="7221064"/>
                </a:lnTo>
                <a:lnTo>
                  <a:pt x="0" y="0"/>
                </a:lnTo>
                <a:close/>
              </a:path>
            </a:pathLst>
          </a:custGeom>
          <a:blipFill>
            <a:blip r:embed="rId5"/>
            <a:stretch>
              <a:fillRect l="0" t="0" r="0" b="0"/>
            </a:stretch>
          </a:blipFill>
        </p:spPr>
      </p:sp>
      <p:sp>
        <p:nvSpPr>
          <p:cNvPr name="TextBox 5" id="5"/>
          <p:cNvSpPr txBox="true"/>
          <p:nvPr/>
        </p:nvSpPr>
        <p:spPr>
          <a:xfrm rot="0">
            <a:off x="13446973" y="6658454"/>
            <a:ext cx="4097290" cy="3125470"/>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AC Diary Girl"/>
                <a:ea typeface="AC Diary Girl"/>
                <a:cs typeface="AC Diary Girl"/>
                <a:sym typeface="AC Diary Girl"/>
              </a:rPr>
              <a:t>“</a:t>
            </a:r>
            <a:r>
              <a:rPr lang="en-US" b="true" sz="2199">
                <a:solidFill>
                  <a:srgbClr val="FF914D"/>
                </a:solidFill>
                <a:latin typeface="AC Diary Girl"/>
                <a:ea typeface="AC Diary Girl"/>
                <a:cs typeface="AC Diary Girl"/>
                <a:sym typeface="AC Diary Girl"/>
              </a:rPr>
              <a:t>Technology </a:t>
            </a:r>
            <a:r>
              <a:rPr lang="en-US" b="true" sz="2199">
                <a:solidFill>
                  <a:srgbClr val="000000"/>
                </a:solidFill>
                <a:latin typeface="AC Diary Girl"/>
                <a:ea typeface="AC Diary Girl"/>
                <a:cs typeface="AC Diary Girl"/>
                <a:sym typeface="AC Diary Girl"/>
              </a:rPr>
              <a:t>leads revenue share, but Furniture and Office Supplies follow closely.</a:t>
            </a:r>
          </a:p>
          <a:p>
            <a:pPr algn="ctr">
              <a:lnSpc>
                <a:spcPts val="3079"/>
              </a:lnSpc>
              <a:spcBef>
                <a:spcPct val="0"/>
              </a:spcBef>
            </a:pPr>
            <a:r>
              <a:rPr lang="en-US" b="true" sz="2199">
                <a:solidFill>
                  <a:srgbClr val="000000"/>
                </a:solidFill>
                <a:latin typeface="AC Diary Girl"/>
                <a:ea typeface="AC Diary Girl"/>
                <a:cs typeface="AC Diary Girl"/>
                <a:sym typeface="AC Diary Girl"/>
              </a:rPr>
              <a:t> </a:t>
            </a:r>
          </a:p>
          <a:p>
            <a:pPr algn="l">
              <a:lnSpc>
                <a:spcPts val="3079"/>
              </a:lnSpc>
              <a:spcBef>
                <a:spcPct val="0"/>
              </a:spcBef>
            </a:pPr>
            <a:r>
              <a:rPr lang="en-US" b="true" sz="2199">
                <a:solidFill>
                  <a:srgbClr val="000000"/>
                </a:solidFill>
                <a:latin typeface="AC Diary Girl"/>
                <a:ea typeface="AC Diary Girl"/>
                <a:cs typeface="AC Diary Girl"/>
                <a:sym typeface="AC Diary Girl"/>
              </a:rPr>
              <a:t>All three categories are relatively balanced, suggesting a diverse product performance.”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334072" y="-1475968"/>
            <a:ext cx="3808435" cy="4114800"/>
          </a:xfrm>
          <a:custGeom>
            <a:avLst/>
            <a:gdLst/>
            <a:ahLst/>
            <a:cxnLst/>
            <a:rect r="r" b="b" t="t" l="l"/>
            <a:pathLst>
              <a:path h="4114800" w="3808435">
                <a:moveTo>
                  <a:pt x="0" y="0"/>
                </a:moveTo>
                <a:lnTo>
                  <a:pt x="3808435" y="0"/>
                </a:lnTo>
                <a:lnTo>
                  <a:pt x="380843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406006" y="9057766"/>
            <a:ext cx="4196989" cy="770720"/>
          </a:xfrm>
          <a:custGeom>
            <a:avLst/>
            <a:gdLst/>
            <a:ahLst/>
            <a:cxnLst/>
            <a:rect r="r" b="b" t="t" l="l"/>
            <a:pathLst>
              <a:path h="770720" w="4196989">
                <a:moveTo>
                  <a:pt x="0" y="0"/>
                </a:moveTo>
                <a:lnTo>
                  <a:pt x="4196989" y="0"/>
                </a:lnTo>
                <a:lnTo>
                  <a:pt x="4196989" y="770720"/>
                </a:lnTo>
                <a:lnTo>
                  <a:pt x="0" y="7707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4879484" y="3181857"/>
            <a:ext cx="8221425" cy="6261269"/>
            <a:chOff x="0" y="0"/>
            <a:chExt cx="2165313" cy="1649058"/>
          </a:xfrm>
        </p:grpSpPr>
        <p:sp>
          <p:nvSpPr>
            <p:cNvPr name="Freeform 6" id="6"/>
            <p:cNvSpPr/>
            <p:nvPr/>
          </p:nvSpPr>
          <p:spPr>
            <a:xfrm flipH="false" flipV="false" rot="0">
              <a:off x="0" y="0"/>
              <a:ext cx="2165314" cy="1649058"/>
            </a:xfrm>
            <a:custGeom>
              <a:avLst/>
              <a:gdLst/>
              <a:ahLst/>
              <a:cxnLst/>
              <a:rect r="r" b="b" t="t" l="l"/>
              <a:pathLst>
                <a:path h="1649058" w="2165314">
                  <a:moveTo>
                    <a:pt x="0" y="0"/>
                  </a:moveTo>
                  <a:lnTo>
                    <a:pt x="2165314" y="0"/>
                  </a:lnTo>
                  <a:lnTo>
                    <a:pt x="2165314" y="1649058"/>
                  </a:lnTo>
                  <a:lnTo>
                    <a:pt x="0" y="1649058"/>
                  </a:lnTo>
                  <a:close/>
                </a:path>
              </a:pathLst>
            </a:custGeom>
            <a:solidFill>
              <a:srgbClr val="337271"/>
            </a:solidFill>
          </p:spPr>
        </p:sp>
        <p:sp>
          <p:nvSpPr>
            <p:cNvPr name="TextBox 7" id="7"/>
            <p:cNvSpPr txBox="true"/>
            <p:nvPr/>
          </p:nvSpPr>
          <p:spPr>
            <a:xfrm>
              <a:off x="0" y="-38100"/>
              <a:ext cx="2165313" cy="1687158"/>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4029949" y="1553084"/>
            <a:ext cx="10228101"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agenda</a:t>
            </a:r>
          </a:p>
        </p:txBody>
      </p:sp>
      <p:sp>
        <p:nvSpPr>
          <p:cNvPr name="TextBox 9" id="9"/>
          <p:cNvSpPr txBox="true"/>
          <p:nvPr/>
        </p:nvSpPr>
        <p:spPr>
          <a:xfrm rot="0">
            <a:off x="4879484" y="3939497"/>
            <a:ext cx="7816453" cy="5441315"/>
          </a:xfrm>
          <a:prstGeom prst="rect">
            <a:avLst/>
          </a:prstGeom>
        </p:spPr>
        <p:txBody>
          <a:bodyPr anchor="t" rtlCol="false" tIns="0" lIns="0" bIns="0" rIns="0">
            <a:spAutoFit/>
          </a:bodyPr>
          <a:lstStyle/>
          <a:p>
            <a:pPr algn="l" marL="949961" indent="-474980" lvl="1">
              <a:lnSpc>
                <a:spcPts val="6160"/>
              </a:lnSpc>
              <a:spcBef>
                <a:spcPct val="0"/>
              </a:spcBef>
              <a:buFont typeface="Arial"/>
              <a:buChar char="•"/>
            </a:pPr>
            <a:r>
              <a:rPr lang="en-US" b="true" sz="4400">
                <a:solidFill>
                  <a:srgbClr val="F5F5F5"/>
                </a:solidFill>
                <a:latin typeface="Nunito Medium"/>
                <a:ea typeface="Nunito Medium"/>
                <a:cs typeface="Nunito Medium"/>
                <a:sym typeface="Nunito Medium"/>
              </a:rPr>
              <a:t>I</a:t>
            </a:r>
            <a:r>
              <a:rPr lang="en-US" b="true" sz="4400">
                <a:solidFill>
                  <a:srgbClr val="F5F5F5"/>
                </a:solidFill>
                <a:latin typeface="Nunito Medium"/>
                <a:ea typeface="Nunito Medium"/>
                <a:cs typeface="Nunito Medium"/>
                <a:sym typeface="Nunito Medium"/>
              </a:rPr>
              <a:t>ntroduction</a:t>
            </a:r>
          </a:p>
          <a:p>
            <a:pPr algn="l" marL="949961" indent="-474980" lvl="1">
              <a:lnSpc>
                <a:spcPts val="6160"/>
              </a:lnSpc>
              <a:spcBef>
                <a:spcPct val="0"/>
              </a:spcBef>
              <a:buFont typeface="Arial"/>
              <a:buChar char="•"/>
            </a:pPr>
            <a:r>
              <a:rPr lang="en-US" b="true" sz="4400">
                <a:solidFill>
                  <a:srgbClr val="F5F5F5"/>
                </a:solidFill>
                <a:latin typeface="Nunito Medium"/>
                <a:ea typeface="Nunito Medium"/>
                <a:cs typeface="Nunito Medium"/>
                <a:sym typeface="Nunito Medium"/>
              </a:rPr>
              <a:t>Data overview</a:t>
            </a:r>
          </a:p>
          <a:p>
            <a:pPr algn="l" marL="949961" indent="-474980" lvl="1">
              <a:lnSpc>
                <a:spcPts val="6160"/>
              </a:lnSpc>
              <a:spcBef>
                <a:spcPct val="0"/>
              </a:spcBef>
              <a:buFont typeface="Arial"/>
              <a:buChar char="•"/>
            </a:pPr>
            <a:r>
              <a:rPr lang="en-US" b="true" sz="4400">
                <a:solidFill>
                  <a:srgbClr val="F5F5F5"/>
                </a:solidFill>
                <a:latin typeface="Nunito Medium"/>
                <a:ea typeface="Nunito Medium"/>
                <a:cs typeface="Nunito Medium"/>
                <a:sym typeface="Nunito Medium"/>
              </a:rPr>
              <a:t>EDA &amp; Feature engineering</a:t>
            </a:r>
          </a:p>
          <a:p>
            <a:pPr algn="l" marL="949961" indent="-474980" lvl="1">
              <a:lnSpc>
                <a:spcPts val="6160"/>
              </a:lnSpc>
              <a:spcBef>
                <a:spcPct val="0"/>
              </a:spcBef>
              <a:buFont typeface="Arial"/>
              <a:buChar char="•"/>
            </a:pPr>
            <a:r>
              <a:rPr lang="en-US" b="true" sz="4400">
                <a:solidFill>
                  <a:srgbClr val="F5F5F5"/>
                </a:solidFill>
                <a:latin typeface="Nunito Medium"/>
                <a:ea typeface="Nunito Medium"/>
                <a:cs typeface="Nunito Medium"/>
                <a:sym typeface="Nunito Medium"/>
              </a:rPr>
              <a:t>visualization &amp; insights</a:t>
            </a:r>
          </a:p>
          <a:p>
            <a:pPr algn="l" marL="949961" indent="-474980" lvl="1">
              <a:lnSpc>
                <a:spcPts val="6160"/>
              </a:lnSpc>
              <a:spcBef>
                <a:spcPct val="0"/>
              </a:spcBef>
              <a:buFont typeface="Arial"/>
              <a:buChar char="•"/>
            </a:pPr>
            <a:r>
              <a:rPr lang="en-US" b="true" sz="4400">
                <a:solidFill>
                  <a:srgbClr val="F5F5F5"/>
                </a:solidFill>
                <a:latin typeface="Nunito Medium"/>
                <a:ea typeface="Nunito Medium"/>
                <a:cs typeface="Nunito Medium"/>
                <a:sym typeface="Nunito Medium"/>
              </a:rPr>
              <a:t>Recommendations</a:t>
            </a:r>
          </a:p>
          <a:p>
            <a:pPr algn="l" marL="949961" indent="-474980" lvl="1">
              <a:lnSpc>
                <a:spcPts val="6160"/>
              </a:lnSpc>
              <a:spcBef>
                <a:spcPct val="0"/>
              </a:spcBef>
              <a:buFont typeface="Arial"/>
              <a:buChar char="•"/>
            </a:pPr>
            <a:r>
              <a:rPr lang="en-US" b="true" sz="4400">
                <a:solidFill>
                  <a:srgbClr val="F5F5F5"/>
                </a:solidFill>
                <a:latin typeface="Nunito Medium"/>
                <a:ea typeface="Nunito Medium"/>
                <a:cs typeface="Nunito Medium"/>
                <a:sym typeface="Nunito Medium"/>
              </a:rPr>
              <a:t>modeling</a:t>
            </a:r>
          </a:p>
          <a:p>
            <a:pPr algn="l">
              <a:lnSpc>
                <a:spcPts val="6160"/>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601601" y="4157111"/>
            <a:ext cx="17172049" cy="722327"/>
          </a:xfrm>
          <a:prstGeom prst="rect">
            <a:avLst/>
          </a:prstGeom>
        </p:spPr>
        <p:txBody>
          <a:bodyPr anchor="t" rtlCol="false" tIns="0" lIns="0" bIns="0" rIns="0">
            <a:spAutoFit/>
          </a:bodyPr>
          <a:lstStyle/>
          <a:p>
            <a:pPr algn="just">
              <a:lnSpc>
                <a:spcPts val="5861"/>
              </a:lnSpc>
              <a:spcBef>
                <a:spcPct val="0"/>
              </a:spcBef>
            </a:pPr>
            <a:r>
              <a:rPr lang="en-US" sz="4186">
                <a:solidFill>
                  <a:srgbClr val="000000"/>
                </a:solidFill>
                <a:latin typeface="League Spartan"/>
                <a:ea typeface="League Spartan"/>
                <a:cs typeface="League Spartan"/>
                <a:sym typeface="League Spartan"/>
              </a:rPr>
              <a:t>Which products are contributing the most to overall revenue?</a:t>
            </a:r>
          </a:p>
        </p:txBody>
      </p:sp>
      <p:sp>
        <p:nvSpPr>
          <p:cNvPr name="TextBox 4" id="4"/>
          <p:cNvSpPr txBox="true"/>
          <p:nvPr/>
        </p:nvSpPr>
        <p:spPr>
          <a:xfrm rot="0">
            <a:off x="17286744" y="8658227"/>
            <a:ext cx="581858" cy="1628773"/>
          </a:xfrm>
          <a:prstGeom prst="rect">
            <a:avLst/>
          </a:prstGeom>
        </p:spPr>
        <p:txBody>
          <a:bodyPr anchor="t" rtlCol="false" tIns="0" lIns="0" bIns="0" rIns="0">
            <a:spAutoFit/>
          </a:bodyPr>
          <a:lstStyle/>
          <a:p>
            <a:pPr algn="ctr">
              <a:lnSpc>
                <a:spcPts val="12600"/>
              </a:lnSpc>
              <a:spcBef>
                <a:spcPct val="0"/>
              </a:spcBef>
            </a:pPr>
            <a:r>
              <a:rPr lang="en-US" sz="9000">
                <a:solidFill>
                  <a:srgbClr val="000000"/>
                </a:solidFill>
                <a:latin typeface="AC Diary Girl"/>
                <a:ea typeface="AC Diary Girl"/>
                <a:cs typeface="AC Diary Girl"/>
                <a:sym typeface="AC Diary Girl"/>
              </a:rPr>
              <a:t>4</a:t>
            </a:r>
          </a:p>
        </p:txBody>
      </p:sp>
      <p:sp>
        <p:nvSpPr>
          <p:cNvPr name="TextBox 5" id="5"/>
          <p:cNvSpPr txBox="true"/>
          <p:nvPr/>
        </p:nvSpPr>
        <p:spPr>
          <a:xfrm rot="0">
            <a:off x="513735" y="5549819"/>
            <a:ext cx="8598852" cy="722327"/>
          </a:xfrm>
          <a:prstGeom prst="rect">
            <a:avLst/>
          </a:prstGeom>
        </p:spPr>
        <p:txBody>
          <a:bodyPr anchor="t" rtlCol="false" tIns="0" lIns="0" bIns="0" rIns="0">
            <a:spAutoFit/>
          </a:bodyPr>
          <a:lstStyle/>
          <a:p>
            <a:pPr algn="ctr">
              <a:lnSpc>
                <a:spcPts val="5861"/>
              </a:lnSpc>
              <a:spcBef>
                <a:spcPct val="0"/>
              </a:spcBef>
            </a:pPr>
            <a:r>
              <a:rPr lang="en-US" b="true" sz="4186">
                <a:solidFill>
                  <a:srgbClr val="000000"/>
                </a:solidFill>
                <a:latin typeface="League Spartan"/>
                <a:ea typeface="League Spartan"/>
                <a:cs typeface="League Spartan"/>
                <a:sym typeface="League Spartan"/>
              </a:rPr>
              <a:t> Is there a clear top performer?</a:t>
            </a:r>
          </a:p>
        </p:txBody>
      </p:sp>
      <p:sp>
        <p:nvSpPr>
          <p:cNvPr name="Freeform 6" id="6"/>
          <p:cNvSpPr/>
          <p:nvPr/>
        </p:nvSpPr>
        <p:spPr>
          <a:xfrm flipH="false" flipV="false" rot="0">
            <a:off x="6765899" y="1028700"/>
            <a:ext cx="4444075" cy="8457583"/>
          </a:xfrm>
          <a:custGeom>
            <a:avLst/>
            <a:gdLst/>
            <a:ahLst/>
            <a:cxnLst/>
            <a:rect r="r" b="b" t="t" l="l"/>
            <a:pathLst>
              <a:path h="8457583" w="4444075">
                <a:moveTo>
                  <a:pt x="0" y="0"/>
                </a:moveTo>
                <a:lnTo>
                  <a:pt x="4444075" y="0"/>
                </a:lnTo>
                <a:lnTo>
                  <a:pt x="4444075" y="8457583"/>
                </a:lnTo>
                <a:lnTo>
                  <a:pt x="0" y="8457583"/>
                </a:lnTo>
                <a:lnTo>
                  <a:pt x="0" y="0"/>
                </a:lnTo>
                <a:close/>
              </a:path>
            </a:pathLst>
          </a:custGeom>
          <a:blipFill>
            <a:blip r:embed="rId3">
              <a:alphaModFix amt="8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6869334" y="-876859"/>
            <a:ext cx="3527364" cy="3811118"/>
          </a:xfrm>
          <a:custGeom>
            <a:avLst/>
            <a:gdLst/>
            <a:ahLst/>
            <a:cxnLst/>
            <a:rect r="r" b="b" t="t" l="l"/>
            <a:pathLst>
              <a:path h="3811118" w="3527364">
                <a:moveTo>
                  <a:pt x="0" y="0"/>
                </a:moveTo>
                <a:lnTo>
                  <a:pt x="3527364" y="0"/>
                </a:lnTo>
                <a:lnTo>
                  <a:pt x="3527364" y="3811118"/>
                </a:lnTo>
                <a:lnTo>
                  <a:pt x="0" y="38111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212986" y="8028475"/>
            <a:ext cx="4196989" cy="770720"/>
          </a:xfrm>
          <a:custGeom>
            <a:avLst/>
            <a:gdLst/>
            <a:ahLst/>
            <a:cxnLst/>
            <a:rect r="r" b="b" t="t" l="l"/>
            <a:pathLst>
              <a:path h="770720" w="4196989">
                <a:moveTo>
                  <a:pt x="0" y="0"/>
                </a:moveTo>
                <a:lnTo>
                  <a:pt x="4196989" y="0"/>
                </a:lnTo>
                <a:lnTo>
                  <a:pt x="4196989" y="770720"/>
                </a:lnTo>
                <a:lnTo>
                  <a:pt x="0" y="7707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8700" y="2311947"/>
            <a:ext cx="16381275" cy="5625005"/>
          </a:xfrm>
          <a:custGeom>
            <a:avLst/>
            <a:gdLst/>
            <a:ahLst/>
            <a:cxnLst/>
            <a:rect r="r" b="b" t="t" l="l"/>
            <a:pathLst>
              <a:path h="5625005" w="16381275">
                <a:moveTo>
                  <a:pt x="0" y="0"/>
                </a:moveTo>
                <a:lnTo>
                  <a:pt x="16381275" y="0"/>
                </a:lnTo>
                <a:lnTo>
                  <a:pt x="16381275" y="5625006"/>
                </a:lnTo>
                <a:lnTo>
                  <a:pt x="0" y="5625006"/>
                </a:lnTo>
                <a:lnTo>
                  <a:pt x="0" y="0"/>
                </a:lnTo>
                <a:close/>
              </a:path>
            </a:pathLst>
          </a:custGeom>
          <a:blipFill>
            <a:blip r:embed="rId7"/>
            <a:stretch>
              <a:fillRect l="0" t="0" r="0" b="-4840"/>
            </a:stretch>
          </a:blipFill>
        </p:spPr>
      </p:sp>
      <p:sp>
        <p:nvSpPr>
          <p:cNvPr name="TextBox 6" id="6"/>
          <p:cNvSpPr txBox="true"/>
          <p:nvPr/>
        </p:nvSpPr>
        <p:spPr>
          <a:xfrm rot="0">
            <a:off x="1028700" y="962025"/>
            <a:ext cx="6302115" cy="1608455"/>
          </a:xfrm>
          <a:prstGeom prst="rect">
            <a:avLst/>
          </a:prstGeom>
        </p:spPr>
        <p:txBody>
          <a:bodyPr anchor="t" rtlCol="false" tIns="0" lIns="0" bIns="0" rIns="0">
            <a:spAutoFit/>
          </a:bodyPr>
          <a:lstStyle/>
          <a:p>
            <a:pPr algn="l">
              <a:lnSpc>
                <a:spcPts val="3219"/>
              </a:lnSpc>
              <a:spcBef>
                <a:spcPct val="0"/>
              </a:spcBef>
            </a:pPr>
            <a:r>
              <a:rPr lang="en-US" b="true" sz="2299">
                <a:solidFill>
                  <a:srgbClr val="D07C6F"/>
                </a:solidFill>
                <a:latin typeface="AC Diary Girl"/>
                <a:ea typeface="AC Diary Girl"/>
                <a:cs typeface="AC Diary Girl"/>
                <a:sym typeface="AC Diary Girl"/>
              </a:rPr>
              <a:t>Canon imageCLASS 2200</a:t>
            </a:r>
            <a:r>
              <a:rPr lang="en-US" b="true" sz="2299">
                <a:solidFill>
                  <a:srgbClr val="8C52FF"/>
                </a:solidFill>
                <a:latin typeface="AC Diary Girl"/>
                <a:ea typeface="AC Diary Girl"/>
                <a:cs typeface="AC Diary Girl"/>
                <a:sym typeface="AC Diary Girl"/>
              </a:rPr>
              <a:t> </a:t>
            </a:r>
            <a:r>
              <a:rPr lang="en-US" b="true" sz="2299">
                <a:solidFill>
                  <a:srgbClr val="000000"/>
                </a:solidFill>
                <a:latin typeface="AC Diary Girl"/>
                <a:ea typeface="AC Diary Girl"/>
                <a:cs typeface="AC Diary Girl"/>
                <a:sym typeface="AC Diary Girl"/>
              </a:rPr>
              <a:t>stands out as the top revenue generator, significantly outperforming other products. </a:t>
            </a:r>
          </a:p>
          <a:p>
            <a:pPr algn="ctr">
              <a:lnSpc>
                <a:spcPts val="3219"/>
              </a:lnSpc>
              <a:spcBef>
                <a:spcPct val="0"/>
              </a:spcBef>
            </a:pPr>
          </a:p>
        </p:txBody>
      </p:sp>
      <p:sp>
        <p:nvSpPr>
          <p:cNvPr name="TextBox 7" id="7"/>
          <p:cNvSpPr txBox="true"/>
          <p:nvPr/>
        </p:nvSpPr>
        <p:spPr>
          <a:xfrm rot="0">
            <a:off x="1028700" y="8199755"/>
            <a:ext cx="7371893" cy="1208405"/>
          </a:xfrm>
          <a:prstGeom prst="rect">
            <a:avLst/>
          </a:prstGeom>
        </p:spPr>
        <p:txBody>
          <a:bodyPr anchor="t" rtlCol="false" tIns="0" lIns="0" bIns="0" rIns="0">
            <a:spAutoFit/>
          </a:bodyPr>
          <a:lstStyle/>
          <a:p>
            <a:pPr algn="l">
              <a:lnSpc>
                <a:spcPts val="3219"/>
              </a:lnSpc>
              <a:spcBef>
                <a:spcPct val="0"/>
              </a:spcBef>
            </a:pPr>
            <a:r>
              <a:rPr lang="en-US" b="true" sz="2299">
                <a:solidFill>
                  <a:srgbClr val="000000"/>
                </a:solidFill>
                <a:latin typeface="AC Diary Girl"/>
                <a:ea typeface="AC Diary Girl"/>
                <a:cs typeface="AC Diary Girl"/>
                <a:sym typeface="AC Diary Girl"/>
              </a:rPr>
              <a:t>The remaining items show relatively balanced contributions, indicating revenue diversification across multiple products.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3054028" y="4385779"/>
            <a:ext cx="12179943" cy="1429717"/>
          </a:xfrm>
          <a:prstGeom prst="rect">
            <a:avLst/>
          </a:prstGeom>
        </p:spPr>
        <p:txBody>
          <a:bodyPr anchor="t" rtlCol="false" tIns="0" lIns="0" bIns="0" rIns="0">
            <a:spAutoFit/>
          </a:bodyPr>
          <a:lstStyle/>
          <a:p>
            <a:pPr algn="ctr">
              <a:lnSpc>
                <a:spcPts val="5721"/>
              </a:lnSpc>
              <a:spcBef>
                <a:spcPct val="0"/>
              </a:spcBef>
            </a:pPr>
            <a:r>
              <a:rPr lang="en-US" sz="4086">
                <a:solidFill>
                  <a:srgbClr val="000000"/>
                </a:solidFill>
                <a:latin typeface="League Spartan"/>
                <a:ea typeface="League Spartan"/>
                <a:cs typeface="League Spartan"/>
                <a:sym typeface="League Spartan"/>
              </a:rPr>
              <a:t>W</a:t>
            </a:r>
            <a:r>
              <a:rPr lang="en-US" sz="4086">
                <a:solidFill>
                  <a:srgbClr val="000000"/>
                </a:solidFill>
                <a:latin typeface="League Spartan"/>
                <a:ea typeface="League Spartan"/>
                <a:cs typeface="League Spartan"/>
                <a:sym typeface="League Spartan"/>
              </a:rPr>
              <a:t>hich sub-categories are generating the highest revenue overall?</a:t>
            </a:r>
          </a:p>
        </p:txBody>
      </p:sp>
      <p:sp>
        <p:nvSpPr>
          <p:cNvPr name="TextBox 4" id="4"/>
          <p:cNvSpPr txBox="true"/>
          <p:nvPr/>
        </p:nvSpPr>
        <p:spPr>
          <a:xfrm rot="0">
            <a:off x="17189053" y="8658227"/>
            <a:ext cx="777240" cy="1628773"/>
          </a:xfrm>
          <a:prstGeom prst="rect">
            <a:avLst/>
          </a:prstGeom>
        </p:spPr>
        <p:txBody>
          <a:bodyPr anchor="t" rtlCol="false" tIns="0" lIns="0" bIns="0" rIns="0">
            <a:spAutoFit/>
          </a:bodyPr>
          <a:lstStyle/>
          <a:p>
            <a:pPr algn="ctr">
              <a:lnSpc>
                <a:spcPts val="12600"/>
              </a:lnSpc>
              <a:spcBef>
                <a:spcPct val="0"/>
              </a:spcBef>
            </a:pPr>
            <a:r>
              <a:rPr lang="en-US" sz="9000">
                <a:solidFill>
                  <a:srgbClr val="000000"/>
                </a:solidFill>
                <a:latin typeface="AC Diary Girl"/>
                <a:ea typeface="AC Diary Girl"/>
                <a:cs typeface="AC Diary Girl"/>
                <a:sym typeface="AC Diary Girl"/>
              </a:rPr>
              <a:t>5</a:t>
            </a:r>
          </a:p>
        </p:txBody>
      </p:sp>
      <p:sp>
        <p:nvSpPr>
          <p:cNvPr name="Freeform 5" id="5"/>
          <p:cNvSpPr/>
          <p:nvPr/>
        </p:nvSpPr>
        <p:spPr>
          <a:xfrm flipH="false" flipV="false" rot="0">
            <a:off x="6765899" y="1028700"/>
            <a:ext cx="4444075" cy="8457583"/>
          </a:xfrm>
          <a:custGeom>
            <a:avLst/>
            <a:gdLst/>
            <a:ahLst/>
            <a:cxnLst/>
            <a:rect r="r" b="b" t="t" l="l"/>
            <a:pathLst>
              <a:path h="8457583" w="4444075">
                <a:moveTo>
                  <a:pt x="0" y="0"/>
                </a:moveTo>
                <a:lnTo>
                  <a:pt x="4444075" y="0"/>
                </a:lnTo>
                <a:lnTo>
                  <a:pt x="4444075" y="8457583"/>
                </a:lnTo>
                <a:lnTo>
                  <a:pt x="0" y="8457583"/>
                </a:lnTo>
                <a:lnTo>
                  <a:pt x="0" y="0"/>
                </a:lnTo>
                <a:close/>
              </a:path>
            </a:pathLst>
          </a:custGeom>
          <a:blipFill>
            <a:blip r:embed="rId3">
              <a:alphaModFix amt="8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406832" y="0"/>
            <a:ext cx="3527364" cy="3811118"/>
          </a:xfrm>
          <a:custGeom>
            <a:avLst/>
            <a:gdLst/>
            <a:ahLst/>
            <a:cxnLst/>
            <a:rect r="r" b="b" t="t" l="l"/>
            <a:pathLst>
              <a:path h="3811118" w="3527364">
                <a:moveTo>
                  <a:pt x="0" y="0"/>
                </a:moveTo>
                <a:lnTo>
                  <a:pt x="3527364" y="0"/>
                </a:lnTo>
                <a:lnTo>
                  <a:pt x="3527364" y="3811118"/>
                </a:lnTo>
                <a:lnTo>
                  <a:pt x="0" y="38111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406006" y="9057766"/>
            <a:ext cx="4196989" cy="770720"/>
          </a:xfrm>
          <a:custGeom>
            <a:avLst/>
            <a:gdLst/>
            <a:ahLst/>
            <a:cxnLst/>
            <a:rect r="r" b="b" t="t" l="l"/>
            <a:pathLst>
              <a:path h="770720" w="4196989">
                <a:moveTo>
                  <a:pt x="0" y="0"/>
                </a:moveTo>
                <a:lnTo>
                  <a:pt x="4196989" y="0"/>
                </a:lnTo>
                <a:lnTo>
                  <a:pt x="4196989" y="770720"/>
                </a:lnTo>
                <a:lnTo>
                  <a:pt x="0" y="7707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225427" y="743573"/>
            <a:ext cx="13300734" cy="7598044"/>
          </a:xfrm>
          <a:custGeom>
            <a:avLst/>
            <a:gdLst/>
            <a:ahLst/>
            <a:cxnLst/>
            <a:rect r="r" b="b" t="t" l="l"/>
            <a:pathLst>
              <a:path h="7598044" w="13300734">
                <a:moveTo>
                  <a:pt x="0" y="0"/>
                </a:moveTo>
                <a:lnTo>
                  <a:pt x="13300734" y="0"/>
                </a:lnTo>
                <a:lnTo>
                  <a:pt x="13300734" y="7598045"/>
                </a:lnTo>
                <a:lnTo>
                  <a:pt x="0" y="7598045"/>
                </a:lnTo>
                <a:lnTo>
                  <a:pt x="0" y="0"/>
                </a:lnTo>
                <a:close/>
              </a:path>
            </a:pathLst>
          </a:custGeom>
          <a:blipFill>
            <a:blip r:embed="rId7"/>
            <a:stretch>
              <a:fillRect l="0" t="0" r="0" b="0"/>
            </a:stretch>
          </a:blipFill>
        </p:spPr>
      </p:sp>
      <p:sp>
        <p:nvSpPr>
          <p:cNvPr name="TextBox 6" id="6"/>
          <p:cNvSpPr txBox="true"/>
          <p:nvPr/>
        </p:nvSpPr>
        <p:spPr>
          <a:xfrm rot="0">
            <a:off x="1028700" y="8605561"/>
            <a:ext cx="13946981" cy="1608455"/>
          </a:xfrm>
          <a:prstGeom prst="rect">
            <a:avLst/>
          </a:prstGeom>
        </p:spPr>
        <p:txBody>
          <a:bodyPr anchor="t" rtlCol="false" tIns="0" lIns="0" bIns="0" rIns="0">
            <a:spAutoFit/>
          </a:bodyPr>
          <a:lstStyle/>
          <a:p>
            <a:pPr algn="l">
              <a:lnSpc>
                <a:spcPts val="3219"/>
              </a:lnSpc>
              <a:spcBef>
                <a:spcPct val="0"/>
              </a:spcBef>
            </a:pPr>
            <a:r>
              <a:rPr lang="en-US" b="true" sz="2299">
                <a:solidFill>
                  <a:srgbClr val="00BF63"/>
                </a:solidFill>
                <a:latin typeface="AC Diary Girl Bold"/>
                <a:ea typeface="AC Diary Girl Bold"/>
                <a:cs typeface="AC Diary Girl Bold"/>
                <a:sym typeface="AC Diary Girl Bold"/>
              </a:rPr>
              <a:t>P</a:t>
            </a:r>
            <a:r>
              <a:rPr lang="en-US" b="true" sz="2299">
                <a:solidFill>
                  <a:srgbClr val="00BF63"/>
                </a:solidFill>
                <a:latin typeface="AC Diary Girl Bold"/>
                <a:ea typeface="AC Diary Girl Bold"/>
                <a:cs typeface="AC Diary Girl Bold"/>
                <a:sym typeface="AC Diary Girl Bold"/>
              </a:rPr>
              <a:t>hones </a:t>
            </a:r>
            <a:r>
              <a:rPr lang="en-US" b="true" sz="2299">
                <a:solidFill>
                  <a:srgbClr val="000000"/>
                </a:solidFill>
                <a:latin typeface="AC Diary Girl"/>
                <a:ea typeface="AC Diary Girl"/>
                <a:cs typeface="AC Diary Girl"/>
                <a:sym typeface="AC Diary Girl"/>
              </a:rPr>
              <a:t>and </a:t>
            </a:r>
            <a:r>
              <a:rPr lang="en-US" b="true" sz="2299">
                <a:solidFill>
                  <a:srgbClr val="337271"/>
                </a:solidFill>
                <a:latin typeface="AC Diary Girl Bold"/>
                <a:ea typeface="AC Diary Girl Bold"/>
                <a:cs typeface="AC Diary Girl Bold"/>
                <a:sym typeface="AC Diary Girl Bold"/>
              </a:rPr>
              <a:t>Chairs </a:t>
            </a:r>
            <a:r>
              <a:rPr lang="en-US" b="true" sz="2299">
                <a:solidFill>
                  <a:srgbClr val="000000"/>
                </a:solidFill>
                <a:latin typeface="AC Diary Girl"/>
                <a:ea typeface="AC Diary Girl"/>
                <a:cs typeface="AC Diary Girl"/>
                <a:sym typeface="AC Diary Girl"/>
              </a:rPr>
              <a:t>are the leading sub-categories by revenue, followed by </a:t>
            </a:r>
            <a:r>
              <a:rPr lang="en-US" b="true" sz="2299" u="sng">
                <a:solidFill>
                  <a:srgbClr val="000000"/>
                </a:solidFill>
                <a:latin typeface="AC Diary Girl"/>
                <a:ea typeface="AC Diary Girl"/>
                <a:cs typeface="AC Diary Girl"/>
                <a:sym typeface="AC Diary Girl"/>
              </a:rPr>
              <a:t>Storage </a:t>
            </a:r>
            <a:r>
              <a:rPr lang="en-US" b="true" sz="2299">
                <a:solidFill>
                  <a:srgbClr val="000000"/>
                </a:solidFill>
                <a:latin typeface="AC Diary Girl"/>
                <a:ea typeface="AC Diary Girl"/>
                <a:cs typeface="AC Diary Girl"/>
                <a:sym typeface="AC Diary Girl"/>
              </a:rPr>
              <a:t>and </a:t>
            </a:r>
            <a:r>
              <a:rPr lang="en-US" b="true" sz="2299" u="sng">
                <a:solidFill>
                  <a:srgbClr val="000000"/>
                </a:solidFill>
                <a:latin typeface="AC Diary Girl"/>
                <a:ea typeface="AC Diary Girl"/>
                <a:cs typeface="AC Diary Girl"/>
                <a:sym typeface="AC Diary Girl"/>
              </a:rPr>
              <a:t>Tables</a:t>
            </a:r>
            <a:r>
              <a:rPr lang="en-US" b="true" sz="2299">
                <a:solidFill>
                  <a:srgbClr val="000000"/>
                </a:solidFill>
                <a:latin typeface="AC Diary Girl"/>
                <a:ea typeface="AC Diary Girl"/>
                <a:cs typeface="AC Diary Girl"/>
                <a:sym typeface="AC Diary Girl"/>
              </a:rPr>
              <a:t>. </a:t>
            </a:r>
          </a:p>
          <a:p>
            <a:pPr algn="l">
              <a:lnSpc>
                <a:spcPts val="3219"/>
              </a:lnSpc>
              <a:spcBef>
                <a:spcPct val="0"/>
              </a:spcBef>
            </a:pPr>
            <a:r>
              <a:rPr lang="en-US" b="true" sz="2299">
                <a:solidFill>
                  <a:srgbClr val="000000"/>
                </a:solidFill>
                <a:latin typeface="AC Diary Girl"/>
                <a:ea typeface="AC Diary Girl"/>
                <a:cs typeface="AC Diary Girl"/>
                <a:sym typeface="AC Diary Girl"/>
              </a:rPr>
              <a:t>These trends can guide decisions around inventory prioritization and marketing focus.</a:t>
            </a:r>
          </a:p>
          <a:p>
            <a:pPr algn="l">
              <a:lnSpc>
                <a:spcPts val="3219"/>
              </a:lnSpc>
              <a:spcBef>
                <a:spcPct val="0"/>
              </a:spcBef>
            </a:pPr>
          </a:p>
          <a:p>
            <a:pPr algn="l">
              <a:lnSpc>
                <a:spcPts val="3219"/>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978899" y="4693436"/>
            <a:ext cx="16330201" cy="804878"/>
          </a:xfrm>
          <a:prstGeom prst="rect">
            <a:avLst/>
          </a:prstGeom>
        </p:spPr>
        <p:txBody>
          <a:bodyPr anchor="t" rtlCol="false" tIns="0" lIns="0" bIns="0" rIns="0">
            <a:spAutoFit/>
          </a:bodyPr>
          <a:lstStyle/>
          <a:p>
            <a:pPr algn="l">
              <a:lnSpc>
                <a:spcPts val="6561"/>
              </a:lnSpc>
              <a:spcBef>
                <a:spcPct val="0"/>
              </a:spcBef>
            </a:pPr>
            <a:r>
              <a:rPr lang="en-US" b="true" sz="4686">
                <a:solidFill>
                  <a:srgbClr val="000000"/>
                </a:solidFill>
                <a:latin typeface="Glacial Indifference Bold"/>
                <a:ea typeface="Glacial Indifference Bold"/>
                <a:cs typeface="Glacial Indifference Bold"/>
                <a:sym typeface="Glacial Indifference Bold"/>
              </a:rPr>
              <a:t>Which customer segments contribute the most to revenue?</a:t>
            </a:r>
          </a:p>
        </p:txBody>
      </p:sp>
      <p:sp>
        <p:nvSpPr>
          <p:cNvPr name="TextBox 4" id="4"/>
          <p:cNvSpPr txBox="true"/>
          <p:nvPr/>
        </p:nvSpPr>
        <p:spPr>
          <a:xfrm rot="0">
            <a:off x="17133034" y="8658227"/>
            <a:ext cx="889278" cy="1628773"/>
          </a:xfrm>
          <a:prstGeom prst="rect">
            <a:avLst/>
          </a:prstGeom>
        </p:spPr>
        <p:txBody>
          <a:bodyPr anchor="t" rtlCol="false" tIns="0" lIns="0" bIns="0" rIns="0">
            <a:spAutoFit/>
          </a:bodyPr>
          <a:lstStyle/>
          <a:p>
            <a:pPr algn="ctr">
              <a:lnSpc>
                <a:spcPts val="12600"/>
              </a:lnSpc>
              <a:spcBef>
                <a:spcPct val="0"/>
              </a:spcBef>
            </a:pPr>
            <a:r>
              <a:rPr lang="en-US" sz="9000">
                <a:solidFill>
                  <a:srgbClr val="000000"/>
                </a:solidFill>
                <a:latin typeface="AC Diary Girl"/>
                <a:ea typeface="AC Diary Girl"/>
                <a:cs typeface="AC Diary Girl"/>
                <a:sym typeface="AC Diary Girl"/>
              </a:rPr>
              <a:t>7</a:t>
            </a:r>
          </a:p>
        </p:txBody>
      </p:sp>
      <p:sp>
        <p:nvSpPr>
          <p:cNvPr name="Freeform 5" id="5"/>
          <p:cNvSpPr/>
          <p:nvPr/>
        </p:nvSpPr>
        <p:spPr>
          <a:xfrm flipH="false" flipV="false" rot="0">
            <a:off x="6765899" y="1028700"/>
            <a:ext cx="4444075" cy="8457583"/>
          </a:xfrm>
          <a:custGeom>
            <a:avLst/>
            <a:gdLst/>
            <a:ahLst/>
            <a:cxnLst/>
            <a:rect r="r" b="b" t="t" l="l"/>
            <a:pathLst>
              <a:path h="8457583" w="4444075">
                <a:moveTo>
                  <a:pt x="0" y="0"/>
                </a:moveTo>
                <a:lnTo>
                  <a:pt x="4444075" y="0"/>
                </a:lnTo>
                <a:lnTo>
                  <a:pt x="4444075" y="8457583"/>
                </a:lnTo>
                <a:lnTo>
                  <a:pt x="0" y="8457583"/>
                </a:lnTo>
                <a:lnTo>
                  <a:pt x="0" y="0"/>
                </a:lnTo>
                <a:close/>
              </a:path>
            </a:pathLst>
          </a:custGeom>
          <a:blipFill>
            <a:blip r:embed="rId3">
              <a:alphaModFix amt="8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1504638" y="6575022"/>
            <a:ext cx="4196989" cy="770720"/>
          </a:xfrm>
          <a:custGeom>
            <a:avLst/>
            <a:gdLst/>
            <a:ahLst/>
            <a:cxnLst/>
            <a:rect r="r" b="b" t="t" l="l"/>
            <a:pathLst>
              <a:path h="770720" w="4196989">
                <a:moveTo>
                  <a:pt x="0" y="0"/>
                </a:moveTo>
                <a:lnTo>
                  <a:pt x="4196989" y="0"/>
                </a:lnTo>
                <a:lnTo>
                  <a:pt x="4196989" y="770720"/>
                </a:lnTo>
                <a:lnTo>
                  <a:pt x="0" y="7707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946670"/>
            <a:ext cx="8710403" cy="8393661"/>
          </a:xfrm>
          <a:custGeom>
            <a:avLst/>
            <a:gdLst/>
            <a:ahLst/>
            <a:cxnLst/>
            <a:rect r="r" b="b" t="t" l="l"/>
            <a:pathLst>
              <a:path h="8393661" w="8710403">
                <a:moveTo>
                  <a:pt x="0" y="0"/>
                </a:moveTo>
                <a:lnTo>
                  <a:pt x="8710403" y="0"/>
                </a:lnTo>
                <a:lnTo>
                  <a:pt x="8710403" y="8393660"/>
                </a:lnTo>
                <a:lnTo>
                  <a:pt x="0" y="8393660"/>
                </a:lnTo>
                <a:lnTo>
                  <a:pt x="0" y="0"/>
                </a:lnTo>
                <a:close/>
              </a:path>
            </a:pathLst>
          </a:custGeom>
          <a:blipFill>
            <a:blip r:embed="rId5"/>
            <a:stretch>
              <a:fillRect l="0" t="0" r="0" b="0"/>
            </a:stretch>
          </a:blipFill>
        </p:spPr>
      </p:sp>
      <p:sp>
        <p:nvSpPr>
          <p:cNvPr name="TextBox 5" id="5"/>
          <p:cNvSpPr txBox="true"/>
          <p:nvPr/>
        </p:nvSpPr>
        <p:spPr>
          <a:xfrm rot="0">
            <a:off x="11110385" y="5086350"/>
            <a:ext cx="4591241" cy="1172845"/>
          </a:xfrm>
          <a:prstGeom prst="rect">
            <a:avLst/>
          </a:prstGeom>
        </p:spPr>
        <p:txBody>
          <a:bodyPr anchor="t" rtlCol="false" tIns="0" lIns="0" bIns="0" rIns="0">
            <a:spAutoFit/>
          </a:bodyPr>
          <a:lstStyle/>
          <a:p>
            <a:pPr algn="ctr">
              <a:lnSpc>
                <a:spcPts val="3079"/>
              </a:lnSpc>
              <a:spcBef>
                <a:spcPct val="0"/>
              </a:spcBef>
            </a:pPr>
            <a:r>
              <a:rPr lang="en-US" b="true" sz="2199">
                <a:solidFill>
                  <a:srgbClr val="000000"/>
                </a:solidFill>
                <a:latin typeface="AC Diary Girl"/>
                <a:ea typeface="AC Diary Girl"/>
                <a:cs typeface="AC Diary Girl"/>
                <a:sym typeface="AC Diary Girl"/>
              </a:rPr>
              <a:t>Consumer segment dominates, followed by Corporate. Home Office contributes the least.</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1344129" y="4807428"/>
            <a:ext cx="15599743" cy="804878"/>
          </a:xfrm>
          <a:prstGeom prst="rect">
            <a:avLst/>
          </a:prstGeom>
        </p:spPr>
        <p:txBody>
          <a:bodyPr anchor="t" rtlCol="false" tIns="0" lIns="0" bIns="0" rIns="0">
            <a:spAutoFit/>
          </a:bodyPr>
          <a:lstStyle/>
          <a:p>
            <a:pPr algn="l">
              <a:lnSpc>
                <a:spcPts val="6561"/>
              </a:lnSpc>
              <a:spcBef>
                <a:spcPct val="0"/>
              </a:spcBef>
            </a:pPr>
            <a:r>
              <a:rPr lang="en-US" b="true" sz="4686">
                <a:solidFill>
                  <a:srgbClr val="000000"/>
                </a:solidFill>
                <a:latin typeface="Glacial Indifference Bold"/>
                <a:ea typeface="Glacial Indifference Bold"/>
                <a:cs typeface="Glacial Indifference Bold"/>
                <a:sym typeface="Glacial Indifference Bold"/>
              </a:rPr>
              <a:t>Which states and regions generate the highest revenue?</a:t>
            </a:r>
          </a:p>
        </p:txBody>
      </p:sp>
      <p:sp>
        <p:nvSpPr>
          <p:cNvPr name="TextBox 4" id="4"/>
          <p:cNvSpPr txBox="true"/>
          <p:nvPr/>
        </p:nvSpPr>
        <p:spPr>
          <a:xfrm rot="0">
            <a:off x="17202150" y="8658227"/>
            <a:ext cx="751046" cy="1628773"/>
          </a:xfrm>
          <a:prstGeom prst="rect">
            <a:avLst/>
          </a:prstGeom>
        </p:spPr>
        <p:txBody>
          <a:bodyPr anchor="t" rtlCol="false" tIns="0" lIns="0" bIns="0" rIns="0">
            <a:spAutoFit/>
          </a:bodyPr>
          <a:lstStyle/>
          <a:p>
            <a:pPr algn="ctr">
              <a:lnSpc>
                <a:spcPts val="12600"/>
              </a:lnSpc>
              <a:spcBef>
                <a:spcPct val="0"/>
              </a:spcBef>
            </a:pPr>
            <a:r>
              <a:rPr lang="en-US" sz="9000">
                <a:solidFill>
                  <a:srgbClr val="000000"/>
                </a:solidFill>
                <a:latin typeface="AC Diary Girl"/>
                <a:ea typeface="AC Diary Girl"/>
                <a:cs typeface="AC Diary Girl"/>
                <a:sym typeface="AC Diary Girl"/>
              </a:rPr>
              <a:t>6</a:t>
            </a:r>
          </a:p>
        </p:txBody>
      </p:sp>
      <p:sp>
        <p:nvSpPr>
          <p:cNvPr name="Freeform 5" id="5"/>
          <p:cNvSpPr/>
          <p:nvPr/>
        </p:nvSpPr>
        <p:spPr>
          <a:xfrm flipH="false" flipV="false" rot="0">
            <a:off x="6765899" y="1028700"/>
            <a:ext cx="4444075" cy="8457583"/>
          </a:xfrm>
          <a:custGeom>
            <a:avLst/>
            <a:gdLst/>
            <a:ahLst/>
            <a:cxnLst/>
            <a:rect r="r" b="b" t="t" l="l"/>
            <a:pathLst>
              <a:path h="8457583" w="4444075">
                <a:moveTo>
                  <a:pt x="0" y="0"/>
                </a:moveTo>
                <a:lnTo>
                  <a:pt x="4444075" y="0"/>
                </a:lnTo>
                <a:lnTo>
                  <a:pt x="4444075" y="8457583"/>
                </a:lnTo>
                <a:lnTo>
                  <a:pt x="0" y="8457583"/>
                </a:lnTo>
                <a:lnTo>
                  <a:pt x="0" y="0"/>
                </a:lnTo>
                <a:close/>
              </a:path>
            </a:pathLst>
          </a:custGeom>
          <a:blipFill>
            <a:blip r:embed="rId3">
              <a:alphaModFix amt="8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6417197" y="435401"/>
            <a:ext cx="11301259" cy="5226832"/>
          </a:xfrm>
          <a:custGeom>
            <a:avLst/>
            <a:gdLst/>
            <a:ahLst/>
            <a:cxnLst/>
            <a:rect r="r" b="b" t="t" l="l"/>
            <a:pathLst>
              <a:path h="5226832" w="11301259">
                <a:moveTo>
                  <a:pt x="0" y="0"/>
                </a:moveTo>
                <a:lnTo>
                  <a:pt x="11301259" y="0"/>
                </a:lnTo>
                <a:lnTo>
                  <a:pt x="11301259" y="5226832"/>
                </a:lnTo>
                <a:lnTo>
                  <a:pt x="0" y="5226832"/>
                </a:lnTo>
                <a:lnTo>
                  <a:pt x="0" y="0"/>
                </a:lnTo>
                <a:close/>
              </a:path>
            </a:pathLst>
          </a:custGeom>
          <a:blipFill>
            <a:blip r:embed="rId3"/>
            <a:stretch>
              <a:fillRect l="0" t="0" r="0" b="0"/>
            </a:stretch>
          </a:blipFill>
        </p:spPr>
      </p:sp>
      <p:sp>
        <p:nvSpPr>
          <p:cNvPr name="Freeform 4" id="4"/>
          <p:cNvSpPr/>
          <p:nvPr/>
        </p:nvSpPr>
        <p:spPr>
          <a:xfrm flipH="false" flipV="false" rot="0">
            <a:off x="443653" y="6008845"/>
            <a:ext cx="7785392" cy="3863501"/>
          </a:xfrm>
          <a:custGeom>
            <a:avLst/>
            <a:gdLst/>
            <a:ahLst/>
            <a:cxnLst/>
            <a:rect r="r" b="b" t="t" l="l"/>
            <a:pathLst>
              <a:path h="3863501" w="7785392">
                <a:moveTo>
                  <a:pt x="0" y="0"/>
                </a:moveTo>
                <a:lnTo>
                  <a:pt x="7785392" y="0"/>
                </a:lnTo>
                <a:lnTo>
                  <a:pt x="7785392" y="3863501"/>
                </a:lnTo>
                <a:lnTo>
                  <a:pt x="0" y="3863501"/>
                </a:lnTo>
                <a:lnTo>
                  <a:pt x="0" y="0"/>
                </a:lnTo>
                <a:close/>
              </a:path>
            </a:pathLst>
          </a:custGeom>
          <a:blipFill>
            <a:blip r:embed="rId4"/>
            <a:stretch>
              <a:fillRect l="0" t="0" r="0" b="0"/>
            </a:stretch>
          </a:blipFill>
        </p:spPr>
      </p:sp>
      <p:sp>
        <p:nvSpPr>
          <p:cNvPr name="TextBox 5" id="5"/>
          <p:cNvSpPr txBox="true"/>
          <p:nvPr/>
        </p:nvSpPr>
        <p:spPr>
          <a:xfrm rot="0">
            <a:off x="443653" y="3429817"/>
            <a:ext cx="5124386" cy="782320"/>
          </a:xfrm>
          <a:prstGeom prst="rect">
            <a:avLst/>
          </a:prstGeom>
        </p:spPr>
        <p:txBody>
          <a:bodyPr anchor="t" rtlCol="false" tIns="0" lIns="0" bIns="0" rIns="0">
            <a:spAutoFit/>
          </a:bodyPr>
          <a:lstStyle/>
          <a:p>
            <a:pPr algn="ctr">
              <a:lnSpc>
                <a:spcPts val="3079"/>
              </a:lnSpc>
              <a:spcBef>
                <a:spcPct val="0"/>
              </a:spcBef>
            </a:pPr>
            <a:r>
              <a:rPr lang="en-US" b="true" sz="2199">
                <a:solidFill>
                  <a:srgbClr val="000000"/>
                </a:solidFill>
                <a:latin typeface="AC Diary Girl"/>
                <a:ea typeface="AC Diary Girl"/>
                <a:cs typeface="AC Diary Girl"/>
                <a:sym typeface="AC Diary Girl"/>
              </a:rPr>
              <a:t>California leads in sales, followed by Texas and New York. </a:t>
            </a:r>
          </a:p>
        </p:txBody>
      </p:sp>
      <p:sp>
        <p:nvSpPr>
          <p:cNvPr name="TextBox 6" id="6"/>
          <p:cNvSpPr txBox="true"/>
          <p:nvPr/>
        </p:nvSpPr>
        <p:spPr>
          <a:xfrm rot="0">
            <a:off x="8739425" y="7997745"/>
            <a:ext cx="8519875" cy="391795"/>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AC Diary Girl"/>
                <a:ea typeface="AC Diary Girl"/>
                <a:cs typeface="AC Diary Girl"/>
                <a:sym typeface="AC Diary Girl"/>
              </a:rPr>
              <a:t>T</a:t>
            </a:r>
            <a:r>
              <a:rPr lang="en-US" b="true" sz="2199">
                <a:solidFill>
                  <a:srgbClr val="000000"/>
                </a:solidFill>
                <a:latin typeface="AC Diary Girl"/>
                <a:ea typeface="AC Diary Girl"/>
                <a:cs typeface="AC Diary Girl"/>
                <a:sym typeface="AC Diary Girl"/>
              </a:rPr>
              <a:t>he West and East regions show strong performance overall.</a:t>
            </a:r>
          </a:p>
        </p:txBody>
      </p:sp>
      <p:sp>
        <p:nvSpPr>
          <p:cNvPr name="Freeform 7" id="7"/>
          <p:cNvSpPr/>
          <p:nvPr/>
        </p:nvSpPr>
        <p:spPr>
          <a:xfrm flipH="false" flipV="false" rot="0">
            <a:off x="-334072" y="-1475968"/>
            <a:ext cx="3527364" cy="3811118"/>
          </a:xfrm>
          <a:custGeom>
            <a:avLst/>
            <a:gdLst/>
            <a:ahLst/>
            <a:cxnLst/>
            <a:rect r="r" b="b" t="t" l="l"/>
            <a:pathLst>
              <a:path h="3811118" w="3527364">
                <a:moveTo>
                  <a:pt x="0" y="0"/>
                </a:moveTo>
                <a:lnTo>
                  <a:pt x="3527364" y="0"/>
                </a:lnTo>
                <a:lnTo>
                  <a:pt x="3527364" y="3811118"/>
                </a:lnTo>
                <a:lnTo>
                  <a:pt x="0" y="38111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3961897" y="4693436"/>
            <a:ext cx="10364206" cy="804878"/>
          </a:xfrm>
          <a:prstGeom prst="rect">
            <a:avLst/>
          </a:prstGeom>
        </p:spPr>
        <p:txBody>
          <a:bodyPr anchor="t" rtlCol="false" tIns="0" lIns="0" bIns="0" rIns="0">
            <a:spAutoFit/>
          </a:bodyPr>
          <a:lstStyle/>
          <a:p>
            <a:pPr algn="ctr">
              <a:lnSpc>
                <a:spcPts val="6561"/>
              </a:lnSpc>
              <a:spcBef>
                <a:spcPct val="0"/>
              </a:spcBef>
            </a:pPr>
            <a:r>
              <a:rPr lang="en-US" b="true" sz="4686">
                <a:solidFill>
                  <a:srgbClr val="000000"/>
                </a:solidFill>
                <a:latin typeface="Glacial Indifference Bold"/>
                <a:ea typeface="Glacial Indifference Bold"/>
                <a:cs typeface="Glacial Indifference Bold"/>
                <a:sym typeface="Glacial Indifference Bold"/>
              </a:rPr>
              <a:t>How do sales trend over the months?</a:t>
            </a:r>
          </a:p>
        </p:txBody>
      </p:sp>
      <p:sp>
        <p:nvSpPr>
          <p:cNvPr name="TextBox 4" id="4"/>
          <p:cNvSpPr txBox="true"/>
          <p:nvPr/>
        </p:nvSpPr>
        <p:spPr>
          <a:xfrm rot="0">
            <a:off x="17221021" y="8658227"/>
            <a:ext cx="713303" cy="1628773"/>
          </a:xfrm>
          <a:prstGeom prst="rect">
            <a:avLst/>
          </a:prstGeom>
        </p:spPr>
        <p:txBody>
          <a:bodyPr anchor="t" rtlCol="false" tIns="0" lIns="0" bIns="0" rIns="0">
            <a:spAutoFit/>
          </a:bodyPr>
          <a:lstStyle/>
          <a:p>
            <a:pPr algn="ctr">
              <a:lnSpc>
                <a:spcPts val="12600"/>
              </a:lnSpc>
              <a:spcBef>
                <a:spcPct val="0"/>
              </a:spcBef>
            </a:pPr>
            <a:r>
              <a:rPr lang="en-US" sz="9000">
                <a:solidFill>
                  <a:srgbClr val="000000"/>
                </a:solidFill>
                <a:latin typeface="AC Diary Girl"/>
                <a:ea typeface="AC Diary Girl"/>
                <a:cs typeface="AC Diary Girl"/>
                <a:sym typeface="AC Diary Girl"/>
              </a:rPr>
              <a:t>8</a:t>
            </a:r>
          </a:p>
        </p:txBody>
      </p:sp>
      <p:sp>
        <p:nvSpPr>
          <p:cNvPr name="Freeform 5" id="5"/>
          <p:cNvSpPr/>
          <p:nvPr/>
        </p:nvSpPr>
        <p:spPr>
          <a:xfrm flipH="false" flipV="false" rot="0">
            <a:off x="6765899" y="1028700"/>
            <a:ext cx="4444075" cy="8457583"/>
          </a:xfrm>
          <a:custGeom>
            <a:avLst/>
            <a:gdLst/>
            <a:ahLst/>
            <a:cxnLst/>
            <a:rect r="r" b="b" t="t" l="l"/>
            <a:pathLst>
              <a:path h="8457583" w="4444075">
                <a:moveTo>
                  <a:pt x="0" y="0"/>
                </a:moveTo>
                <a:lnTo>
                  <a:pt x="4444075" y="0"/>
                </a:lnTo>
                <a:lnTo>
                  <a:pt x="4444075" y="8457583"/>
                </a:lnTo>
                <a:lnTo>
                  <a:pt x="0" y="8457583"/>
                </a:lnTo>
                <a:lnTo>
                  <a:pt x="0" y="0"/>
                </a:lnTo>
                <a:close/>
              </a:path>
            </a:pathLst>
          </a:custGeom>
          <a:blipFill>
            <a:blip r:embed="rId3">
              <a:alphaModFix amt="8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3406006" y="9057766"/>
            <a:ext cx="4196989" cy="770720"/>
          </a:xfrm>
          <a:custGeom>
            <a:avLst/>
            <a:gdLst/>
            <a:ahLst/>
            <a:cxnLst/>
            <a:rect r="r" b="b" t="t" l="l"/>
            <a:pathLst>
              <a:path h="770720" w="4196989">
                <a:moveTo>
                  <a:pt x="0" y="0"/>
                </a:moveTo>
                <a:lnTo>
                  <a:pt x="4196989" y="0"/>
                </a:lnTo>
                <a:lnTo>
                  <a:pt x="4196989" y="770720"/>
                </a:lnTo>
                <a:lnTo>
                  <a:pt x="0" y="7707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493371" y="1227868"/>
            <a:ext cx="13765929" cy="6642061"/>
          </a:xfrm>
          <a:custGeom>
            <a:avLst/>
            <a:gdLst/>
            <a:ahLst/>
            <a:cxnLst/>
            <a:rect r="r" b="b" t="t" l="l"/>
            <a:pathLst>
              <a:path h="6642061" w="13765929">
                <a:moveTo>
                  <a:pt x="0" y="0"/>
                </a:moveTo>
                <a:lnTo>
                  <a:pt x="13765929" y="0"/>
                </a:lnTo>
                <a:lnTo>
                  <a:pt x="13765929" y="6642061"/>
                </a:lnTo>
                <a:lnTo>
                  <a:pt x="0" y="6642061"/>
                </a:lnTo>
                <a:lnTo>
                  <a:pt x="0" y="0"/>
                </a:lnTo>
                <a:close/>
              </a:path>
            </a:pathLst>
          </a:custGeom>
          <a:blipFill>
            <a:blip r:embed="rId5"/>
            <a:stretch>
              <a:fillRect l="0" t="0" r="0" b="0"/>
            </a:stretch>
          </a:blipFill>
        </p:spPr>
      </p:sp>
      <p:sp>
        <p:nvSpPr>
          <p:cNvPr name="TextBox 5" id="5"/>
          <p:cNvSpPr txBox="true"/>
          <p:nvPr/>
        </p:nvSpPr>
        <p:spPr>
          <a:xfrm rot="0">
            <a:off x="4208365" y="8442768"/>
            <a:ext cx="9033629" cy="1172845"/>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AC Diary Girl"/>
                <a:ea typeface="AC Diary Girl"/>
                <a:cs typeface="AC Diary Girl"/>
                <a:sym typeface="AC Diary Girl"/>
              </a:rPr>
              <a:t>Sales start around $130K in January.</a:t>
            </a:r>
          </a:p>
          <a:p>
            <a:pPr algn="l">
              <a:lnSpc>
                <a:spcPts val="3079"/>
              </a:lnSpc>
              <a:spcBef>
                <a:spcPct val="0"/>
              </a:spcBef>
            </a:pPr>
            <a:r>
              <a:rPr lang="en-US" b="true" sz="2199">
                <a:solidFill>
                  <a:srgbClr val="000000"/>
                </a:solidFill>
                <a:latin typeface="AC Diary Girl"/>
                <a:ea typeface="AC Diary Girl"/>
                <a:cs typeface="AC Diary Girl"/>
                <a:sym typeface="AC Diary Girl"/>
              </a:rPr>
              <a:t>Peaks in October ($320K) and November ($360K).</a:t>
            </a:r>
          </a:p>
          <a:p>
            <a:pPr algn="l">
              <a:lnSpc>
                <a:spcPts val="3079"/>
              </a:lnSpc>
              <a:spcBef>
                <a:spcPct val="0"/>
              </a:spcBef>
            </a:pPr>
            <a:r>
              <a:rPr lang="en-US" b="true" sz="2199">
                <a:solidFill>
                  <a:srgbClr val="000000"/>
                </a:solidFill>
                <a:latin typeface="AC Diary Girl"/>
                <a:ea typeface="AC Diary Girl"/>
                <a:cs typeface="AC Diary Girl"/>
                <a:sym typeface="AC Diary Girl"/>
              </a:rPr>
              <a:t>The second half of the year shows consistent growth in revenue.</a:t>
            </a:r>
          </a:p>
        </p:txBody>
      </p:sp>
      <p:sp>
        <p:nvSpPr>
          <p:cNvPr name="Freeform 6" id="6"/>
          <p:cNvSpPr/>
          <p:nvPr/>
        </p:nvSpPr>
        <p:spPr>
          <a:xfrm flipH="false" flipV="false" rot="0">
            <a:off x="-334072" y="-1475968"/>
            <a:ext cx="3527364" cy="3811118"/>
          </a:xfrm>
          <a:custGeom>
            <a:avLst/>
            <a:gdLst/>
            <a:ahLst/>
            <a:cxnLst/>
            <a:rect r="r" b="b" t="t" l="l"/>
            <a:pathLst>
              <a:path h="3811118" w="3527364">
                <a:moveTo>
                  <a:pt x="0" y="0"/>
                </a:moveTo>
                <a:lnTo>
                  <a:pt x="3527364" y="0"/>
                </a:lnTo>
                <a:lnTo>
                  <a:pt x="3527364" y="3811118"/>
                </a:lnTo>
                <a:lnTo>
                  <a:pt x="0" y="38111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099932" y="-1172339"/>
            <a:ext cx="6257264" cy="3629213"/>
          </a:xfrm>
          <a:custGeom>
            <a:avLst/>
            <a:gdLst/>
            <a:ahLst/>
            <a:cxnLst/>
            <a:rect r="r" b="b" t="t" l="l"/>
            <a:pathLst>
              <a:path h="3629213" w="6257264">
                <a:moveTo>
                  <a:pt x="0" y="0"/>
                </a:moveTo>
                <a:lnTo>
                  <a:pt x="6257264" y="0"/>
                </a:lnTo>
                <a:lnTo>
                  <a:pt x="6257264" y="3629214"/>
                </a:lnTo>
                <a:lnTo>
                  <a:pt x="0" y="3629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533991" y="6870677"/>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4796206" y="2199700"/>
            <a:ext cx="8695587"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Introduction</a:t>
            </a:r>
          </a:p>
        </p:txBody>
      </p:sp>
      <p:sp>
        <p:nvSpPr>
          <p:cNvPr name="TextBox 6" id="6"/>
          <p:cNvSpPr txBox="true"/>
          <p:nvPr/>
        </p:nvSpPr>
        <p:spPr>
          <a:xfrm rot="0">
            <a:off x="1974976" y="4115375"/>
            <a:ext cx="14338047" cy="4248150"/>
          </a:xfrm>
          <a:prstGeom prst="rect">
            <a:avLst/>
          </a:prstGeom>
        </p:spPr>
        <p:txBody>
          <a:bodyPr anchor="t" rtlCol="false" tIns="0" lIns="0" bIns="0" rIns="0">
            <a:spAutoFit/>
          </a:bodyPr>
          <a:lstStyle/>
          <a:p>
            <a:pPr algn="ctr">
              <a:lnSpc>
                <a:spcPts val="4200"/>
              </a:lnSpc>
            </a:pPr>
            <a:r>
              <a:rPr lang="en-US" sz="3000">
                <a:solidFill>
                  <a:srgbClr val="337271"/>
                </a:solidFill>
                <a:latin typeface="Nunito"/>
                <a:ea typeface="Nunito"/>
                <a:cs typeface="Nunito"/>
                <a:sym typeface="Nunito"/>
              </a:rPr>
              <a:t>In this project, we focused on building a sales forecasting model by following key steps in the machine learning workflow. We started with data preprocessing using libraries like NumPy and Pandas, followed by developing the predictive model using machine learning libraries such as Scikit-learn and XGBoost. We also created a dashboard using Dash and included interactive visualizations within the Jupyter Notebook using Matplotlib and Seaborn. Finally, we deployed the model using Streamlit, providing an interactive web app to help users generate sales forecasts and make data-driven decisions for marketing and inventory planning.</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812290" y="4702961"/>
            <a:ext cx="16663420" cy="795353"/>
          </a:xfrm>
          <a:prstGeom prst="rect">
            <a:avLst/>
          </a:prstGeom>
        </p:spPr>
        <p:txBody>
          <a:bodyPr anchor="t" rtlCol="false" tIns="0" lIns="0" bIns="0" rIns="0">
            <a:spAutoFit/>
          </a:bodyPr>
          <a:lstStyle/>
          <a:p>
            <a:pPr algn="l">
              <a:lnSpc>
                <a:spcPts val="6561"/>
              </a:lnSpc>
              <a:spcBef>
                <a:spcPct val="0"/>
              </a:spcBef>
            </a:pPr>
            <a:r>
              <a:rPr lang="en-US" sz="4686">
                <a:solidFill>
                  <a:srgbClr val="000000"/>
                </a:solidFill>
                <a:latin typeface="League Spartan"/>
                <a:ea typeface="League Spartan"/>
                <a:cs typeface="League Spartan"/>
                <a:sym typeface="League Spartan"/>
              </a:rPr>
              <a:t>H</a:t>
            </a:r>
            <a:r>
              <a:rPr lang="en-US" sz="4686">
                <a:solidFill>
                  <a:srgbClr val="000000"/>
                </a:solidFill>
                <a:latin typeface="League Spartan"/>
                <a:ea typeface="League Spartan"/>
                <a:cs typeface="League Spartan"/>
                <a:sym typeface="League Spartan"/>
              </a:rPr>
              <a:t>ow long do customers usually wait for their orders?</a:t>
            </a:r>
          </a:p>
        </p:txBody>
      </p:sp>
      <p:sp>
        <p:nvSpPr>
          <p:cNvPr name="TextBox 4" id="4"/>
          <p:cNvSpPr txBox="true"/>
          <p:nvPr/>
        </p:nvSpPr>
        <p:spPr>
          <a:xfrm rot="0">
            <a:off x="17237035" y="8658227"/>
            <a:ext cx="681276" cy="1628773"/>
          </a:xfrm>
          <a:prstGeom prst="rect">
            <a:avLst/>
          </a:prstGeom>
        </p:spPr>
        <p:txBody>
          <a:bodyPr anchor="t" rtlCol="false" tIns="0" lIns="0" bIns="0" rIns="0">
            <a:spAutoFit/>
          </a:bodyPr>
          <a:lstStyle/>
          <a:p>
            <a:pPr algn="ctr">
              <a:lnSpc>
                <a:spcPts val="12600"/>
              </a:lnSpc>
              <a:spcBef>
                <a:spcPct val="0"/>
              </a:spcBef>
            </a:pPr>
            <a:r>
              <a:rPr lang="en-US" sz="9000">
                <a:solidFill>
                  <a:srgbClr val="000000"/>
                </a:solidFill>
                <a:latin typeface="AC Diary Girl"/>
                <a:ea typeface="AC Diary Girl"/>
                <a:cs typeface="AC Diary Girl"/>
                <a:sym typeface="AC Diary Girl"/>
              </a:rPr>
              <a:t>9</a:t>
            </a:r>
          </a:p>
        </p:txBody>
      </p:sp>
      <p:sp>
        <p:nvSpPr>
          <p:cNvPr name="Freeform 5" id="5"/>
          <p:cNvSpPr/>
          <p:nvPr/>
        </p:nvSpPr>
        <p:spPr>
          <a:xfrm flipH="false" flipV="false" rot="0">
            <a:off x="6765899" y="1028700"/>
            <a:ext cx="4444075" cy="8457583"/>
          </a:xfrm>
          <a:custGeom>
            <a:avLst/>
            <a:gdLst/>
            <a:ahLst/>
            <a:cxnLst/>
            <a:rect r="r" b="b" t="t" l="l"/>
            <a:pathLst>
              <a:path h="8457583" w="4444075">
                <a:moveTo>
                  <a:pt x="0" y="0"/>
                </a:moveTo>
                <a:lnTo>
                  <a:pt x="4444075" y="0"/>
                </a:lnTo>
                <a:lnTo>
                  <a:pt x="4444075" y="8457583"/>
                </a:lnTo>
                <a:lnTo>
                  <a:pt x="0" y="8457583"/>
                </a:lnTo>
                <a:lnTo>
                  <a:pt x="0" y="0"/>
                </a:lnTo>
                <a:close/>
              </a:path>
            </a:pathLst>
          </a:custGeom>
          <a:blipFill>
            <a:blip r:embed="rId3">
              <a:alphaModFix amt="8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334072" y="-1475968"/>
            <a:ext cx="3527364" cy="3811118"/>
          </a:xfrm>
          <a:custGeom>
            <a:avLst/>
            <a:gdLst/>
            <a:ahLst/>
            <a:cxnLst/>
            <a:rect r="r" b="b" t="t" l="l"/>
            <a:pathLst>
              <a:path h="3811118" w="3527364">
                <a:moveTo>
                  <a:pt x="0" y="0"/>
                </a:moveTo>
                <a:lnTo>
                  <a:pt x="3527364" y="0"/>
                </a:lnTo>
                <a:lnTo>
                  <a:pt x="3527364" y="3811118"/>
                </a:lnTo>
                <a:lnTo>
                  <a:pt x="0" y="38111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406006" y="9057766"/>
            <a:ext cx="4196989" cy="770720"/>
          </a:xfrm>
          <a:custGeom>
            <a:avLst/>
            <a:gdLst/>
            <a:ahLst/>
            <a:cxnLst/>
            <a:rect r="r" b="b" t="t" l="l"/>
            <a:pathLst>
              <a:path h="770720" w="4196989">
                <a:moveTo>
                  <a:pt x="0" y="0"/>
                </a:moveTo>
                <a:lnTo>
                  <a:pt x="4196989" y="0"/>
                </a:lnTo>
                <a:lnTo>
                  <a:pt x="4196989" y="770720"/>
                </a:lnTo>
                <a:lnTo>
                  <a:pt x="0" y="7707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402842" y="791141"/>
            <a:ext cx="12946539" cy="7298612"/>
          </a:xfrm>
          <a:custGeom>
            <a:avLst/>
            <a:gdLst/>
            <a:ahLst/>
            <a:cxnLst/>
            <a:rect r="r" b="b" t="t" l="l"/>
            <a:pathLst>
              <a:path h="7298612" w="12946539">
                <a:moveTo>
                  <a:pt x="0" y="0"/>
                </a:moveTo>
                <a:lnTo>
                  <a:pt x="12946539" y="0"/>
                </a:lnTo>
                <a:lnTo>
                  <a:pt x="12946539" y="7298612"/>
                </a:lnTo>
                <a:lnTo>
                  <a:pt x="0" y="7298612"/>
                </a:lnTo>
                <a:lnTo>
                  <a:pt x="0" y="0"/>
                </a:lnTo>
                <a:close/>
              </a:path>
            </a:pathLst>
          </a:custGeom>
          <a:blipFill>
            <a:blip r:embed="rId7"/>
            <a:stretch>
              <a:fillRect l="0" t="0" r="0" b="0"/>
            </a:stretch>
          </a:blipFill>
        </p:spPr>
      </p:sp>
      <p:sp>
        <p:nvSpPr>
          <p:cNvPr name="TextBox 6" id="6"/>
          <p:cNvSpPr txBox="true"/>
          <p:nvPr/>
        </p:nvSpPr>
        <p:spPr>
          <a:xfrm rot="0">
            <a:off x="831262" y="8275446"/>
            <a:ext cx="16768762" cy="782320"/>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AC Diary Girl"/>
                <a:ea typeface="AC Diary Girl"/>
                <a:cs typeface="AC Diary Girl"/>
                <a:sym typeface="AC Diary Girl"/>
              </a:rPr>
              <a:t>Most delays happen on </a:t>
            </a:r>
            <a:r>
              <a:rPr lang="en-US" b="true" sz="2199">
                <a:solidFill>
                  <a:srgbClr val="000000"/>
                </a:solidFill>
                <a:latin typeface="AC Diary Girl Bold"/>
                <a:ea typeface="AC Diary Girl Bold"/>
                <a:cs typeface="AC Diary Girl Bold"/>
                <a:sym typeface="AC Diary Girl Bold"/>
              </a:rPr>
              <a:t>Thursday </a:t>
            </a:r>
            <a:r>
              <a:rPr lang="en-US" sz="2199">
                <a:solidFill>
                  <a:srgbClr val="000000"/>
                </a:solidFill>
                <a:latin typeface="AC Diary Girl"/>
                <a:ea typeface="AC Diary Girl"/>
                <a:cs typeface="AC Diary Girl"/>
                <a:sym typeface="AC Diary Girl"/>
              </a:rPr>
              <a:t>and </a:t>
            </a:r>
            <a:r>
              <a:rPr lang="en-US" b="true" sz="2199">
                <a:solidFill>
                  <a:srgbClr val="000000"/>
                </a:solidFill>
                <a:latin typeface="AC Diary Girl Bold"/>
                <a:ea typeface="AC Diary Girl Bold"/>
                <a:cs typeface="AC Diary Girl Bold"/>
                <a:sym typeface="AC Diary Girl Bold"/>
              </a:rPr>
              <a:t>Friday</a:t>
            </a:r>
            <a:r>
              <a:rPr lang="en-US" sz="2199">
                <a:solidFill>
                  <a:srgbClr val="000000"/>
                </a:solidFill>
                <a:latin typeface="AC Diary Girl"/>
                <a:ea typeface="AC Diary Girl"/>
                <a:cs typeface="AC Diary Girl"/>
                <a:sym typeface="AC Diary Girl"/>
              </a:rPr>
              <a:t>, with over </a:t>
            </a:r>
            <a:r>
              <a:rPr lang="en-US" sz="2199" i="true">
                <a:solidFill>
                  <a:srgbClr val="000000"/>
                </a:solidFill>
                <a:latin typeface="AC Diary Girl Italics"/>
                <a:ea typeface="AC Diary Girl Italics"/>
                <a:cs typeface="AC Diary Girl Italics"/>
                <a:sym typeface="AC Diary Girl Italics"/>
              </a:rPr>
              <a:t>2,700 orders</a:t>
            </a:r>
            <a:r>
              <a:rPr lang="en-US" sz="2199">
                <a:solidFill>
                  <a:srgbClr val="000000"/>
                </a:solidFill>
                <a:latin typeface="AC Diary Girl"/>
                <a:ea typeface="AC Diary Girl"/>
                <a:cs typeface="AC Diary Girl"/>
                <a:sym typeface="AC Diary Girl"/>
              </a:rPr>
              <a:t> delayed on Thursday and more than 2,100 on Friday.</a:t>
            </a:r>
          </a:p>
          <a:p>
            <a:pPr algn="l">
              <a:lnSpc>
                <a:spcPts val="3079"/>
              </a:lnSpc>
              <a:spcBef>
                <a:spcPct val="0"/>
              </a:spcBef>
            </a:pPr>
            <a:r>
              <a:rPr lang="en-US" sz="2199">
                <a:solidFill>
                  <a:srgbClr val="000000"/>
                </a:solidFill>
                <a:latin typeface="AC Diary Girl"/>
                <a:ea typeface="AC Diary Girl"/>
                <a:cs typeface="AC Diary Girl"/>
                <a:sym typeface="AC Diary Girl"/>
              </a:rPr>
              <a:t> Delays earlier in the week, like Monday and Tuesday, are much lower, with fewer than 1,300 orders combined.</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4340055" y="1046872"/>
            <a:ext cx="9607890"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recommendation</a:t>
            </a:r>
          </a:p>
        </p:txBody>
      </p:sp>
      <p:sp>
        <p:nvSpPr>
          <p:cNvPr name="TextBox 4" id="4"/>
          <p:cNvSpPr txBox="true"/>
          <p:nvPr/>
        </p:nvSpPr>
        <p:spPr>
          <a:xfrm rot="0">
            <a:off x="2052540" y="2990438"/>
            <a:ext cx="14182920" cy="4539112"/>
          </a:xfrm>
          <a:prstGeom prst="rect">
            <a:avLst/>
          </a:prstGeom>
        </p:spPr>
        <p:txBody>
          <a:bodyPr anchor="t" rtlCol="false" tIns="0" lIns="0" bIns="0" rIns="0">
            <a:spAutoFit/>
          </a:bodyPr>
          <a:lstStyle/>
          <a:p>
            <a:pPr algn="l">
              <a:lnSpc>
                <a:spcPts val="4570"/>
              </a:lnSpc>
            </a:pPr>
          </a:p>
          <a:p>
            <a:pPr algn="l" marL="640692" indent="-320346" lvl="1">
              <a:lnSpc>
                <a:spcPts val="4570"/>
              </a:lnSpc>
              <a:buAutoNum type="arabicPeriod" startAt="1"/>
            </a:pPr>
            <a:r>
              <a:rPr lang="en-US" sz="2967" spc="68">
                <a:solidFill>
                  <a:srgbClr val="337271"/>
                </a:solidFill>
                <a:latin typeface="Nunito"/>
                <a:ea typeface="Nunito"/>
                <a:cs typeface="Nunito"/>
                <a:sym typeface="Nunito"/>
              </a:rPr>
              <a:t>Focus marketing on top-selling products, keep them in stock, and analyze who buys them to target those customers better.</a:t>
            </a:r>
          </a:p>
          <a:p>
            <a:pPr algn="l" marL="640692" indent="-320346" lvl="1">
              <a:lnSpc>
                <a:spcPts val="4570"/>
              </a:lnSpc>
              <a:buAutoNum type="arabicPeriod" startAt="1"/>
            </a:pPr>
            <a:r>
              <a:rPr lang="en-US" sz="2967" spc="68">
                <a:solidFill>
                  <a:srgbClr val="337271"/>
                </a:solidFill>
                <a:latin typeface="Nunito"/>
                <a:ea typeface="Nunito"/>
                <a:cs typeface="Nunito"/>
                <a:sym typeface="Nunito"/>
              </a:rPr>
              <a:t>Spend more marketing budget on the West, Central, California, and New York regions, since they perform the best.</a:t>
            </a:r>
          </a:p>
          <a:p>
            <a:pPr algn="l" marL="640692" indent="-320346" lvl="1">
              <a:lnSpc>
                <a:spcPts val="4570"/>
              </a:lnSpc>
              <a:buAutoNum type="arabicPeriod" startAt="1"/>
            </a:pPr>
            <a:r>
              <a:rPr lang="en-US" sz="2967" spc="68">
                <a:solidFill>
                  <a:srgbClr val="337271"/>
                </a:solidFill>
                <a:latin typeface="Nunito"/>
                <a:ea typeface="Nunito"/>
                <a:cs typeface="Nunito"/>
                <a:sym typeface="Nunito"/>
              </a:rPr>
              <a:t>Technology products sell the most, followed by office supplies and furniture. Binders and paper are top subcategories. Focus on these items in your inventory and marketing to boost sales.</a:t>
            </a:r>
          </a:p>
        </p:txBody>
      </p:sp>
      <p:sp>
        <p:nvSpPr>
          <p:cNvPr name="Freeform 5" id="5"/>
          <p:cNvSpPr/>
          <p:nvPr/>
        </p:nvSpPr>
        <p:spPr>
          <a:xfrm flipH="true" flipV="false" rot="0">
            <a:off x="15690050" y="7739359"/>
            <a:ext cx="3551363" cy="1646945"/>
          </a:xfrm>
          <a:custGeom>
            <a:avLst/>
            <a:gdLst/>
            <a:ahLst/>
            <a:cxnLst/>
            <a:rect r="r" b="b" t="t" l="l"/>
            <a:pathLst>
              <a:path h="1646945" w="3551363">
                <a:moveTo>
                  <a:pt x="3551363" y="0"/>
                </a:moveTo>
                <a:lnTo>
                  <a:pt x="0" y="0"/>
                </a:lnTo>
                <a:lnTo>
                  <a:pt x="0" y="1646944"/>
                </a:lnTo>
                <a:lnTo>
                  <a:pt x="3551363" y="1646944"/>
                </a:lnTo>
                <a:lnTo>
                  <a:pt x="355136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46982" y="1028700"/>
            <a:ext cx="3551363" cy="1646945"/>
          </a:xfrm>
          <a:custGeom>
            <a:avLst/>
            <a:gdLst/>
            <a:ahLst/>
            <a:cxnLst/>
            <a:rect r="r" b="b" t="t" l="l"/>
            <a:pathLst>
              <a:path h="1646945" w="3551363">
                <a:moveTo>
                  <a:pt x="0" y="0"/>
                </a:moveTo>
                <a:lnTo>
                  <a:pt x="3551364" y="0"/>
                </a:lnTo>
                <a:lnTo>
                  <a:pt x="3551364" y="1646945"/>
                </a:lnTo>
                <a:lnTo>
                  <a:pt x="0" y="16469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2052540" y="3495263"/>
            <a:ext cx="14182920" cy="2920068"/>
          </a:xfrm>
          <a:prstGeom prst="rect">
            <a:avLst/>
          </a:prstGeom>
        </p:spPr>
        <p:txBody>
          <a:bodyPr anchor="t" rtlCol="false" tIns="0" lIns="0" bIns="0" rIns="0">
            <a:spAutoFit/>
          </a:bodyPr>
          <a:lstStyle/>
          <a:p>
            <a:pPr algn="l">
              <a:lnSpc>
                <a:spcPts val="4718"/>
              </a:lnSpc>
            </a:pPr>
            <a:r>
              <a:rPr lang="en-US" sz="2967" spc="169">
                <a:solidFill>
                  <a:srgbClr val="337271"/>
                </a:solidFill>
                <a:latin typeface="Nunito"/>
                <a:ea typeface="Nunito"/>
                <a:cs typeface="Nunito"/>
                <a:sym typeface="Nunito"/>
              </a:rPr>
              <a:t>4. Consumers make the most purchases, followed by Corporate and Home Office. </a:t>
            </a:r>
            <a:r>
              <a:rPr lang="en-US" sz="2967" spc="169">
                <a:solidFill>
                  <a:srgbClr val="337271"/>
                </a:solidFill>
                <a:latin typeface="Nunito"/>
                <a:ea typeface="Nunito"/>
                <a:cs typeface="Nunito"/>
                <a:sym typeface="Nunito"/>
              </a:rPr>
              <a:t>Standard shipping is the most used, so focusing on it especially for large orders can improve efficiency and meet customer needs.</a:t>
            </a:r>
          </a:p>
          <a:p>
            <a:pPr algn="l">
              <a:lnSpc>
                <a:spcPts val="4718"/>
              </a:lnSpc>
            </a:pPr>
            <a:r>
              <a:rPr lang="en-US" sz="2967" spc="169">
                <a:solidFill>
                  <a:srgbClr val="337271"/>
                </a:solidFill>
                <a:latin typeface="Nunito"/>
                <a:ea typeface="Nunito"/>
                <a:cs typeface="Nunito"/>
                <a:sym typeface="Nunito"/>
              </a:rPr>
              <a:t>5. </a:t>
            </a:r>
            <a:r>
              <a:rPr lang="en-US" sz="2967" spc="169">
                <a:solidFill>
                  <a:srgbClr val="337271"/>
                </a:solidFill>
                <a:latin typeface="Nunito"/>
                <a:ea typeface="Nunito"/>
                <a:cs typeface="Nunito"/>
                <a:sym typeface="Nunito"/>
              </a:rPr>
              <a:t>Sales generally increase over time, but drop during certain months due to reasons like shipping delays, holidays, pricing, and customer locations</a:t>
            </a:r>
            <a:r>
              <a:rPr lang="en-US" sz="2967" spc="169">
                <a:solidFill>
                  <a:srgbClr val="337271"/>
                </a:solidFill>
                <a:latin typeface="Nunito"/>
                <a:ea typeface="Nunito"/>
                <a:cs typeface="Nunito"/>
                <a:sym typeface="Nunito"/>
              </a:rPr>
              <a:t>.</a:t>
            </a:r>
          </a:p>
        </p:txBody>
      </p:sp>
      <p:sp>
        <p:nvSpPr>
          <p:cNvPr name="Freeform 4" id="4"/>
          <p:cNvSpPr/>
          <p:nvPr/>
        </p:nvSpPr>
        <p:spPr>
          <a:xfrm flipH="true" flipV="false" rot="0">
            <a:off x="15690050" y="7739359"/>
            <a:ext cx="3551363" cy="1646945"/>
          </a:xfrm>
          <a:custGeom>
            <a:avLst/>
            <a:gdLst/>
            <a:ahLst/>
            <a:cxnLst/>
            <a:rect r="r" b="b" t="t" l="l"/>
            <a:pathLst>
              <a:path h="1646945" w="3551363">
                <a:moveTo>
                  <a:pt x="3551363" y="0"/>
                </a:moveTo>
                <a:lnTo>
                  <a:pt x="0" y="0"/>
                </a:lnTo>
                <a:lnTo>
                  <a:pt x="0" y="1646944"/>
                </a:lnTo>
                <a:lnTo>
                  <a:pt x="3551363" y="1646944"/>
                </a:lnTo>
                <a:lnTo>
                  <a:pt x="355136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46982" y="1028700"/>
            <a:ext cx="3551363" cy="1646945"/>
          </a:xfrm>
          <a:custGeom>
            <a:avLst/>
            <a:gdLst/>
            <a:ahLst/>
            <a:cxnLst/>
            <a:rect r="r" b="b" t="t" l="l"/>
            <a:pathLst>
              <a:path h="1646945" w="3551363">
                <a:moveTo>
                  <a:pt x="0" y="0"/>
                </a:moveTo>
                <a:lnTo>
                  <a:pt x="3551364" y="0"/>
                </a:lnTo>
                <a:lnTo>
                  <a:pt x="3551364" y="1646945"/>
                </a:lnTo>
                <a:lnTo>
                  <a:pt x="0" y="16469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4340055" y="1046872"/>
            <a:ext cx="9607890"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recommendation</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2052540" y="3899662"/>
            <a:ext cx="14182920" cy="2472805"/>
          </a:xfrm>
          <a:prstGeom prst="rect">
            <a:avLst/>
          </a:prstGeom>
        </p:spPr>
        <p:txBody>
          <a:bodyPr anchor="t" rtlCol="false" tIns="0" lIns="0" bIns="0" rIns="0">
            <a:spAutoFit/>
          </a:bodyPr>
          <a:lstStyle/>
          <a:p>
            <a:pPr algn="l">
              <a:lnSpc>
                <a:spcPts val="5015"/>
              </a:lnSpc>
            </a:pPr>
            <a:r>
              <a:rPr lang="en-US" sz="2967" spc="-11">
                <a:solidFill>
                  <a:srgbClr val="337271"/>
                </a:solidFill>
                <a:latin typeface="Nunito"/>
                <a:ea typeface="Nunito"/>
                <a:cs typeface="Nunito"/>
                <a:sym typeface="Nunito"/>
              </a:rPr>
              <a:t> customers in the Technology category receive </a:t>
            </a:r>
            <a:r>
              <a:rPr lang="en-US" sz="2967" spc="-11">
                <a:solidFill>
                  <a:srgbClr val="337271"/>
                </a:solidFill>
                <a:latin typeface="Nunito"/>
                <a:ea typeface="Nunito"/>
                <a:cs typeface="Nunito"/>
                <a:sym typeface="Nunito"/>
              </a:rPr>
              <a:t>their products faster,</a:t>
            </a:r>
          </a:p>
          <a:p>
            <a:pPr algn="l">
              <a:lnSpc>
                <a:spcPts val="5015"/>
              </a:lnSpc>
            </a:pPr>
            <a:r>
              <a:rPr lang="en-US" sz="2967" spc="-11">
                <a:solidFill>
                  <a:srgbClr val="337271"/>
                </a:solidFill>
                <a:latin typeface="Nunito"/>
                <a:ea typeface="Nunito"/>
                <a:cs typeface="Nunito"/>
                <a:sym typeface="Nunito"/>
              </a:rPr>
              <a:t>it may indicate that they prioritize speed in delivery.</a:t>
            </a:r>
          </a:p>
          <a:p>
            <a:pPr algn="l">
              <a:lnSpc>
                <a:spcPts val="5015"/>
              </a:lnSpc>
            </a:pPr>
            <a:r>
              <a:rPr lang="en-US" sz="2967" spc="-11">
                <a:solidFill>
                  <a:srgbClr val="337271"/>
                </a:solidFill>
                <a:latin typeface="Nunito"/>
                <a:ea typeface="Nunito"/>
                <a:cs typeface="Nunito"/>
                <a:sym typeface="Nunito"/>
              </a:rPr>
              <a:t>This can enhance customer satisfaction and repeat business.</a:t>
            </a:r>
          </a:p>
          <a:p>
            <a:pPr algn="l">
              <a:lnSpc>
                <a:spcPts val="5015"/>
              </a:lnSpc>
            </a:pPr>
          </a:p>
        </p:txBody>
      </p:sp>
      <p:sp>
        <p:nvSpPr>
          <p:cNvPr name="Freeform 4" id="4"/>
          <p:cNvSpPr/>
          <p:nvPr/>
        </p:nvSpPr>
        <p:spPr>
          <a:xfrm flipH="true" flipV="false" rot="0">
            <a:off x="15690050" y="7739359"/>
            <a:ext cx="3551363" cy="1646945"/>
          </a:xfrm>
          <a:custGeom>
            <a:avLst/>
            <a:gdLst/>
            <a:ahLst/>
            <a:cxnLst/>
            <a:rect r="r" b="b" t="t" l="l"/>
            <a:pathLst>
              <a:path h="1646945" w="3551363">
                <a:moveTo>
                  <a:pt x="3551363" y="0"/>
                </a:moveTo>
                <a:lnTo>
                  <a:pt x="0" y="0"/>
                </a:lnTo>
                <a:lnTo>
                  <a:pt x="0" y="1646944"/>
                </a:lnTo>
                <a:lnTo>
                  <a:pt x="3551363" y="1646944"/>
                </a:lnTo>
                <a:lnTo>
                  <a:pt x="355136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46982" y="1028700"/>
            <a:ext cx="3551363" cy="1646945"/>
          </a:xfrm>
          <a:custGeom>
            <a:avLst/>
            <a:gdLst/>
            <a:ahLst/>
            <a:cxnLst/>
            <a:rect r="r" b="b" t="t" l="l"/>
            <a:pathLst>
              <a:path h="1646945" w="3551363">
                <a:moveTo>
                  <a:pt x="0" y="0"/>
                </a:moveTo>
                <a:lnTo>
                  <a:pt x="3551364" y="0"/>
                </a:lnTo>
                <a:lnTo>
                  <a:pt x="3551364" y="1646945"/>
                </a:lnTo>
                <a:lnTo>
                  <a:pt x="0" y="16469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832957" y="1046872"/>
            <a:ext cx="13758785" cy="1628773"/>
          </a:xfrm>
          <a:prstGeom prst="rect">
            <a:avLst/>
          </a:prstGeom>
        </p:spPr>
        <p:txBody>
          <a:bodyPr anchor="t" rtlCol="false" tIns="0" lIns="0" bIns="0" rIns="0">
            <a:spAutoFit/>
          </a:bodyPr>
          <a:lstStyle/>
          <a:p>
            <a:pPr algn="ctr">
              <a:lnSpc>
                <a:spcPts val="12600"/>
              </a:lnSpc>
            </a:pPr>
            <a:r>
              <a:rPr lang="en-US" sz="9000" spc="207">
                <a:solidFill>
                  <a:srgbClr val="337271"/>
                </a:solidFill>
                <a:latin typeface="AC Diary Girl"/>
                <a:ea typeface="AC Diary Girl"/>
                <a:cs typeface="AC Diary Girl"/>
                <a:sym typeface="AC Diary Girl"/>
              </a:rPr>
              <a:t>Customer Satisfaction</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true" flipV="false" rot="0">
            <a:off x="15690050" y="7739359"/>
            <a:ext cx="3551363" cy="1646945"/>
          </a:xfrm>
          <a:custGeom>
            <a:avLst/>
            <a:gdLst/>
            <a:ahLst/>
            <a:cxnLst/>
            <a:rect r="r" b="b" t="t" l="l"/>
            <a:pathLst>
              <a:path h="1646945" w="3551363">
                <a:moveTo>
                  <a:pt x="3551363" y="0"/>
                </a:moveTo>
                <a:lnTo>
                  <a:pt x="0" y="0"/>
                </a:lnTo>
                <a:lnTo>
                  <a:pt x="0" y="1646944"/>
                </a:lnTo>
                <a:lnTo>
                  <a:pt x="3551363" y="1646944"/>
                </a:lnTo>
                <a:lnTo>
                  <a:pt x="355136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46982" y="1028700"/>
            <a:ext cx="3551363" cy="1646945"/>
          </a:xfrm>
          <a:custGeom>
            <a:avLst/>
            <a:gdLst/>
            <a:ahLst/>
            <a:cxnLst/>
            <a:rect r="r" b="b" t="t" l="l"/>
            <a:pathLst>
              <a:path h="1646945" w="3551363">
                <a:moveTo>
                  <a:pt x="0" y="0"/>
                </a:moveTo>
                <a:lnTo>
                  <a:pt x="3551364" y="0"/>
                </a:lnTo>
                <a:lnTo>
                  <a:pt x="3551364" y="1646945"/>
                </a:lnTo>
                <a:lnTo>
                  <a:pt x="0" y="16469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914942" y="1046872"/>
            <a:ext cx="13758785" cy="1628773"/>
          </a:xfrm>
          <a:prstGeom prst="rect">
            <a:avLst/>
          </a:prstGeom>
        </p:spPr>
        <p:txBody>
          <a:bodyPr anchor="t" rtlCol="false" tIns="0" lIns="0" bIns="0" rIns="0">
            <a:spAutoFit/>
          </a:bodyPr>
          <a:lstStyle/>
          <a:p>
            <a:pPr algn="ctr">
              <a:lnSpc>
                <a:spcPts val="12600"/>
              </a:lnSpc>
            </a:pPr>
            <a:r>
              <a:rPr lang="en-US" sz="9000" spc="207">
                <a:solidFill>
                  <a:srgbClr val="337271"/>
                </a:solidFill>
                <a:latin typeface="AC Diary Girl"/>
                <a:ea typeface="AC Diary Girl"/>
                <a:cs typeface="AC Diary Girl"/>
                <a:sym typeface="AC Diary Girl"/>
              </a:rPr>
              <a:t>Marketing Strategy</a:t>
            </a:r>
          </a:p>
        </p:txBody>
      </p:sp>
      <p:sp>
        <p:nvSpPr>
          <p:cNvPr name="TextBox 6" id="6"/>
          <p:cNvSpPr txBox="true"/>
          <p:nvPr/>
        </p:nvSpPr>
        <p:spPr>
          <a:xfrm rot="0">
            <a:off x="2052540" y="3835660"/>
            <a:ext cx="14182920" cy="2472805"/>
          </a:xfrm>
          <a:prstGeom prst="rect">
            <a:avLst/>
          </a:prstGeom>
        </p:spPr>
        <p:txBody>
          <a:bodyPr anchor="t" rtlCol="false" tIns="0" lIns="0" bIns="0" rIns="0">
            <a:spAutoFit/>
          </a:bodyPr>
          <a:lstStyle/>
          <a:p>
            <a:pPr algn="l">
              <a:lnSpc>
                <a:spcPts val="5015"/>
              </a:lnSpc>
            </a:pPr>
            <a:r>
              <a:rPr lang="en-US" sz="2967" spc="-11">
                <a:solidFill>
                  <a:srgbClr val="337271"/>
                </a:solidFill>
                <a:latin typeface="Nunito"/>
                <a:ea typeface="Nunito"/>
                <a:cs typeface="Nunito"/>
                <a:sym typeface="Nunito"/>
              </a:rPr>
              <a:t>You can tailor marketing messages for different categories.</a:t>
            </a:r>
          </a:p>
          <a:p>
            <a:pPr algn="l">
              <a:lnSpc>
                <a:spcPts val="5015"/>
              </a:lnSpc>
            </a:pPr>
            <a:r>
              <a:rPr lang="en-US" sz="2967" spc="-11">
                <a:solidFill>
                  <a:srgbClr val="337271"/>
                </a:solidFill>
                <a:latin typeface="Nunito"/>
                <a:ea typeface="Nunito"/>
                <a:cs typeface="Nunito"/>
                <a:sym typeface="Nunito"/>
              </a:rPr>
              <a:t>For instance, if Technology is perceive</a:t>
            </a:r>
            <a:r>
              <a:rPr lang="en-US" sz="2967" spc="-11">
                <a:solidFill>
                  <a:srgbClr val="337271"/>
                </a:solidFill>
                <a:latin typeface="Nunito"/>
                <a:ea typeface="Nunito"/>
                <a:cs typeface="Nunito"/>
                <a:sym typeface="Nunito"/>
              </a:rPr>
              <a:t>d as a faster delivery </a:t>
            </a:r>
          </a:p>
          <a:p>
            <a:pPr algn="l">
              <a:lnSpc>
                <a:spcPts val="5015"/>
              </a:lnSpc>
            </a:pPr>
            <a:r>
              <a:rPr lang="en-US" sz="2967" spc="-11">
                <a:solidFill>
                  <a:srgbClr val="337271"/>
                </a:solidFill>
                <a:latin typeface="Nunito"/>
                <a:ea typeface="Nunito"/>
                <a:cs typeface="Nunito"/>
                <a:sym typeface="Nunito"/>
              </a:rPr>
              <a:t>category, you might highlight that in promotions.</a:t>
            </a:r>
          </a:p>
          <a:p>
            <a:pPr algn="l">
              <a:lnSpc>
                <a:spcPts val="5015"/>
              </a:lnSpc>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2052540" y="3514313"/>
            <a:ext cx="14182920" cy="2824612"/>
          </a:xfrm>
          <a:prstGeom prst="rect">
            <a:avLst/>
          </a:prstGeom>
        </p:spPr>
        <p:txBody>
          <a:bodyPr anchor="t" rtlCol="false" tIns="0" lIns="0" bIns="0" rIns="0">
            <a:spAutoFit/>
          </a:bodyPr>
          <a:lstStyle/>
          <a:p>
            <a:pPr algn="l">
              <a:lnSpc>
                <a:spcPts val="4570"/>
              </a:lnSpc>
            </a:pPr>
            <a:r>
              <a:rPr lang="en-US" sz="2967" spc="127">
                <a:solidFill>
                  <a:srgbClr val="337271"/>
                </a:solidFill>
                <a:latin typeface="Nunito"/>
                <a:ea typeface="Nunito"/>
                <a:cs typeface="Nunito"/>
                <a:sym typeface="Nunito"/>
              </a:rPr>
              <a:t>Knowing that Technology items are shipped faster,</a:t>
            </a:r>
          </a:p>
          <a:p>
            <a:pPr algn="l">
              <a:lnSpc>
                <a:spcPts val="4570"/>
              </a:lnSpc>
            </a:pPr>
            <a:r>
              <a:rPr lang="en-US" sz="2967" spc="127">
                <a:solidFill>
                  <a:srgbClr val="337271"/>
                </a:solidFill>
                <a:latin typeface="Nunito"/>
                <a:ea typeface="Nunito"/>
                <a:cs typeface="Nunito"/>
                <a:sym typeface="Nunito"/>
              </a:rPr>
              <a:t>you may want to analyze your shipping processes </a:t>
            </a:r>
          </a:p>
          <a:p>
            <a:pPr algn="l">
              <a:lnSpc>
                <a:spcPts val="4570"/>
              </a:lnSpc>
            </a:pPr>
            <a:r>
              <a:rPr lang="en-US" sz="2967" spc="127">
                <a:solidFill>
                  <a:srgbClr val="337271"/>
                </a:solidFill>
                <a:latin typeface="Nunito"/>
                <a:ea typeface="Nunito"/>
                <a:cs typeface="Nunito"/>
                <a:sym typeface="Nunito"/>
              </a:rPr>
              <a:t>for Furniture and Office Supplies to identify areas</a:t>
            </a:r>
            <a:r>
              <a:rPr lang="en-US" sz="2967" spc="127">
                <a:solidFill>
                  <a:srgbClr val="337271"/>
                </a:solidFill>
                <a:latin typeface="Nunito"/>
                <a:ea typeface="Nunito"/>
                <a:cs typeface="Nunito"/>
                <a:sym typeface="Nunito"/>
              </a:rPr>
              <a:t> for improvement, </a:t>
            </a:r>
          </a:p>
          <a:p>
            <a:pPr algn="l">
              <a:lnSpc>
                <a:spcPts val="4570"/>
              </a:lnSpc>
            </a:pPr>
            <a:r>
              <a:rPr lang="en-US" sz="2967" spc="127">
                <a:solidFill>
                  <a:srgbClr val="337271"/>
                </a:solidFill>
                <a:latin typeface="Nunito"/>
                <a:ea typeface="Nunito"/>
                <a:cs typeface="Nunito"/>
                <a:sym typeface="Nunito"/>
              </a:rPr>
              <a:t>su</a:t>
            </a:r>
            <a:r>
              <a:rPr lang="en-US" sz="2967" spc="127">
                <a:solidFill>
                  <a:srgbClr val="337271"/>
                </a:solidFill>
                <a:latin typeface="Nunito"/>
                <a:ea typeface="Nunito"/>
                <a:cs typeface="Nunito"/>
                <a:sym typeface="Nunito"/>
              </a:rPr>
              <a:t>ch as optimizing logistics, packaging, or warehousing.</a:t>
            </a:r>
          </a:p>
          <a:p>
            <a:pPr algn="l">
              <a:lnSpc>
                <a:spcPts val="4570"/>
              </a:lnSpc>
            </a:pPr>
          </a:p>
        </p:txBody>
      </p:sp>
      <p:sp>
        <p:nvSpPr>
          <p:cNvPr name="Freeform 4" id="4"/>
          <p:cNvSpPr/>
          <p:nvPr/>
        </p:nvSpPr>
        <p:spPr>
          <a:xfrm flipH="true" flipV="false" rot="0">
            <a:off x="15690050" y="7739359"/>
            <a:ext cx="3551363" cy="1646945"/>
          </a:xfrm>
          <a:custGeom>
            <a:avLst/>
            <a:gdLst/>
            <a:ahLst/>
            <a:cxnLst/>
            <a:rect r="r" b="b" t="t" l="l"/>
            <a:pathLst>
              <a:path h="1646945" w="3551363">
                <a:moveTo>
                  <a:pt x="3551363" y="0"/>
                </a:moveTo>
                <a:lnTo>
                  <a:pt x="0" y="0"/>
                </a:lnTo>
                <a:lnTo>
                  <a:pt x="0" y="1646944"/>
                </a:lnTo>
                <a:lnTo>
                  <a:pt x="3551363" y="1646944"/>
                </a:lnTo>
                <a:lnTo>
                  <a:pt x="355136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46982" y="1028700"/>
            <a:ext cx="3551363" cy="1646945"/>
          </a:xfrm>
          <a:custGeom>
            <a:avLst/>
            <a:gdLst/>
            <a:ahLst/>
            <a:cxnLst/>
            <a:rect r="r" b="b" t="t" l="l"/>
            <a:pathLst>
              <a:path h="1646945" w="3551363">
                <a:moveTo>
                  <a:pt x="0" y="0"/>
                </a:moveTo>
                <a:lnTo>
                  <a:pt x="3551364" y="0"/>
                </a:lnTo>
                <a:lnTo>
                  <a:pt x="3551364" y="1646945"/>
                </a:lnTo>
                <a:lnTo>
                  <a:pt x="0" y="16469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804382" y="1046872"/>
            <a:ext cx="13758785" cy="1628773"/>
          </a:xfrm>
          <a:prstGeom prst="rect">
            <a:avLst/>
          </a:prstGeom>
        </p:spPr>
        <p:txBody>
          <a:bodyPr anchor="t" rtlCol="false" tIns="0" lIns="0" bIns="0" rIns="0">
            <a:spAutoFit/>
          </a:bodyPr>
          <a:lstStyle/>
          <a:p>
            <a:pPr algn="ctr">
              <a:lnSpc>
                <a:spcPts val="12600"/>
              </a:lnSpc>
            </a:pPr>
            <a:r>
              <a:rPr lang="en-US" sz="9000" spc="207">
                <a:solidFill>
                  <a:srgbClr val="337271"/>
                </a:solidFill>
                <a:latin typeface="AC Diary Girl"/>
                <a:ea typeface="AC Diary Girl"/>
                <a:cs typeface="AC Diary Girl"/>
                <a:sym typeface="AC Diary Girl"/>
              </a:rPr>
              <a:t>Operational Efficiency</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2052540" y="3428859"/>
            <a:ext cx="14182920" cy="3185811"/>
          </a:xfrm>
          <a:prstGeom prst="rect">
            <a:avLst/>
          </a:prstGeom>
        </p:spPr>
        <p:txBody>
          <a:bodyPr anchor="t" rtlCol="false" tIns="0" lIns="0" bIns="0" rIns="0">
            <a:spAutoFit/>
          </a:bodyPr>
          <a:lstStyle/>
          <a:p>
            <a:pPr algn="l">
              <a:lnSpc>
                <a:spcPts val="5400"/>
              </a:lnSpc>
            </a:pPr>
            <a:r>
              <a:rPr lang="en-US" sz="2967" spc="329">
                <a:solidFill>
                  <a:srgbClr val="337271"/>
                </a:solidFill>
                <a:latin typeface="Nunito"/>
                <a:ea typeface="Nunito"/>
                <a:cs typeface="Nunito"/>
                <a:sym typeface="Nunito"/>
              </a:rPr>
              <a:t> Technology products are in higher demand and require quicker shipping,</a:t>
            </a:r>
          </a:p>
          <a:p>
            <a:pPr algn="l">
              <a:lnSpc>
                <a:spcPts val="4688"/>
              </a:lnSpc>
            </a:pPr>
            <a:r>
              <a:rPr lang="en-US" sz="2967" spc="68">
                <a:solidFill>
                  <a:srgbClr val="337271"/>
                </a:solidFill>
                <a:latin typeface="Nunito"/>
                <a:ea typeface="Nunito"/>
                <a:cs typeface="Nunito"/>
                <a:sym typeface="Nunito"/>
              </a:rPr>
              <a:t>you may need to ensure that inventory levels are sufficient t</a:t>
            </a:r>
            <a:r>
              <a:rPr lang="en-US" sz="2967" spc="68">
                <a:solidFill>
                  <a:srgbClr val="337271"/>
                </a:solidFill>
                <a:latin typeface="Nunito"/>
                <a:ea typeface="Nunito"/>
                <a:cs typeface="Nunito"/>
                <a:sym typeface="Nunito"/>
              </a:rPr>
              <a:t>o meet that demand promptly.</a:t>
            </a:r>
          </a:p>
          <a:p>
            <a:pPr algn="l">
              <a:lnSpc>
                <a:spcPts val="5400"/>
              </a:lnSpc>
            </a:pPr>
          </a:p>
        </p:txBody>
      </p:sp>
      <p:sp>
        <p:nvSpPr>
          <p:cNvPr name="Freeform 4" id="4"/>
          <p:cNvSpPr/>
          <p:nvPr/>
        </p:nvSpPr>
        <p:spPr>
          <a:xfrm flipH="true" flipV="false" rot="0">
            <a:off x="15690050" y="7739359"/>
            <a:ext cx="3551363" cy="1646945"/>
          </a:xfrm>
          <a:custGeom>
            <a:avLst/>
            <a:gdLst/>
            <a:ahLst/>
            <a:cxnLst/>
            <a:rect r="r" b="b" t="t" l="l"/>
            <a:pathLst>
              <a:path h="1646945" w="3551363">
                <a:moveTo>
                  <a:pt x="3551363" y="0"/>
                </a:moveTo>
                <a:lnTo>
                  <a:pt x="0" y="0"/>
                </a:lnTo>
                <a:lnTo>
                  <a:pt x="0" y="1646944"/>
                </a:lnTo>
                <a:lnTo>
                  <a:pt x="3551363" y="1646944"/>
                </a:lnTo>
                <a:lnTo>
                  <a:pt x="355136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46982" y="1028700"/>
            <a:ext cx="3551363" cy="1646945"/>
          </a:xfrm>
          <a:custGeom>
            <a:avLst/>
            <a:gdLst/>
            <a:ahLst/>
            <a:cxnLst/>
            <a:rect r="r" b="b" t="t" l="l"/>
            <a:pathLst>
              <a:path h="1646945" w="3551363">
                <a:moveTo>
                  <a:pt x="0" y="0"/>
                </a:moveTo>
                <a:lnTo>
                  <a:pt x="3551364" y="0"/>
                </a:lnTo>
                <a:lnTo>
                  <a:pt x="3551364" y="1646945"/>
                </a:lnTo>
                <a:lnTo>
                  <a:pt x="0" y="16469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804382" y="909198"/>
            <a:ext cx="13758785" cy="1628773"/>
          </a:xfrm>
          <a:prstGeom prst="rect">
            <a:avLst/>
          </a:prstGeom>
        </p:spPr>
        <p:txBody>
          <a:bodyPr anchor="t" rtlCol="false" tIns="0" lIns="0" bIns="0" rIns="0">
            <a:spAutoFit/>
          </a:bodyPr>
          <a:lstStyle/>
          <a:p>
            <a:pPr algn="ctr">
              <a:lnSpc>
                <a:spcPts val="12600"/>
              </a:lnSpc>
            </a:pPr>
            <a:r>
              <a:rPr lang="en-US" sz="9000" spc="207">
                <a:solidFill>
                  <a:srgbClr val="337271"/>
                </a:solidFill>
                <a:latin typeface="AC Diary Girl"/>
                <a:ea typeface="AC Diary Girl"/>
                <a:cs typeface="AC Diary Girl"/>
                <a:sym typeface="AC Diary Girl"/>
              </a:rPr>
              <a:t>Inventory Management</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4029949" y="4200526"/>
            <a:ext cx="10228101"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Modling</a:t>
            </a:r>
          </a:p>
        </p:txBody>
      </p:sp>
      <p:sp>
        <p:nvSpPr>
          <p:cNvPr name="Freeform 4" id="4"/>
          <p:cNvSpPr/>
          <p:nvPr/>
        </p:nvSpPr>
        <p:spPr>
          <a:xfrm flipH="false" flipV="false" rot="0">
            <a:off x="-334072" y="-1475968"/>
            <a:ext cx="3808435" cy="4114800"/>
          </a:xfrm>
          <a:custGeom>
            <a:avLst/>
            <a:gdLst/>
            <a:ahLst/>
            <a:cxnLst/>
            <a:rect r="r" b="b" t="t" l="l"/>
            <a:pathLst>
              <a:path h="4114800" w="3808435">
                <a:moveTo>
                  <a:pt x="0" y="0"/>
                </a:moveTo>
                <a:lnTo>
                  <a:pt x="3808435" y="0"/>
                </a:lnTo>
                <a:lnTo>
                  <a:pt x="380843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406006" y="9057766"/>
            <a:ext cx="4196989" cy="770720"/>
          </a:xfrm>
          <a:custGeom>
            <a:avLst/>
            <a:gdLst/>
            <a:ahLst/>
            <a:cxnLst/>
            <a:rect r="r" b="b" t="t" l="l"/>
            <a:pathLst>
              <a:path h="770720" w="4196989">
                <a:moveTo>
                  <a:pt x="0" y="0"/>
                </a:moveTo>
                <a:lnTo>
                  <a:pt x="4196989" y="0"/>
                </a:lnTo>
                <a:lnTo>
                  <a:pt x="4196989" y="770720"/>
                </a:lnTo>
                <a:lnTo>
                  <a:pt x="0" y="7707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2157532" y="3724969"/>
            <a:ext cx="4354046" cy="4599931"/>
            <a:chOff x="0" y="0"/>
            <a:chExt cx="1146745" cy="1211504"/>
          </a:xfrm>
        </p:grpSpPr>
        <p:sp>
          <p:nvSpPr>
            <p:cNvPr name="Freeform 4" id="4"/>
            <p:cNvSpPr/>
            <p:nvPr/>
          </p:nvSpPr>
          <p:spPr>
            <a:xfrm flipH="false" flipV="false" rot="0">
              <a:off x="0" y="0"/>
              <a:ext cx="1146745" cy="1211504"/>
            </a:xfrm>
            <a:custGeom>
              <a:avLst/>
              <a:gdLst/>
              <a:ahLst/>
              <a:cxnLst/>
              <a:rect r="r" b="b" t="t" l="l"/>
              <a:pathLst>
                <a:path h="1211504" w="1146745">
                  <a:moveTo>
                    <a:pt x="0" y="0"/>
                  </a:moveTo>
                  <a:lnTo>
                    <a:pt x="1146745" y="0"/>
                  </a:lnTo>
                  <a:lnTo>
                    <a:pt x="1146745" y="1211504"/>
                  </a:lnTo>
                  <a:lnTo>
                    <a:pt x="0" y="1211504"/>
                  </a:lnTo>
                  <a:close/>
                </a:path>
              </a:pathLst>
            </a:custGeom>
            <a:solidFill>
              <a:srgbClr val="337271"/>
            </a:solidFill>
          </p:spPr>
        </p:sp>
        <p:sp>
          <p:nvSpPr>
            <p:cNvPr name="TextBox 5" id="5"/>
            <p:cNvSpPr txBox="true"/>
            <p:nvPr/>
          </p:nvSpPr>
          <p:spPr>
            <a:xfrm>
              <a:off x="0" y="-38100"/>
              <a:ext cx="1146745" cy="1249604"/>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723447" y="1704925"/>
            <a:ext cx="10841107"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Define Features</a:t>
            </a:r>
          </a:p>
        </p:txBody>
      </p:sp>
      <p:sp>
        <p:nvSpPr>
          <p:cNvPr name="TextBox 7" id="7"/>
          <p:cNvSpPr txBox="true"/>
          <p:nvPr/>
        </p:nvSpPr>
        <p:spPr>
          <a:xfrm rot="0">
            <a:off x="2673683" y="5073248"/>
            <a:ext cx="3321743" cy="2647950"/>
          </a:xfrm>
          <a:prstGeom prst="rect">
            <a:avLst/>
          </a:prstGeom>
        </p:spPr>
        <p:txBody>
          <a:bodyPr anchor="t" rtlCol="false" tIns="0" lIns="0" bIns="0" rIns="0">
            <a:spAutoFit/>
          </a:bodyPr>
          <a:lstStyle/>
          <a:p>
            <a:pPr algn="ctr">
              <a:lnSpc>
                <a:spcPts val="4200"/>
              </a:lnSpc>
            </a:pPr>
            <a:r>
              <a:rPr lang="en-US" sz="3000">
                <a:solidFill>
                  <a:srgbClr val="FFFFFF"/>
                </a:solidFill>
                <a:latin typeface="Nunito"/>
                <a:ea typeface="Nunito"/>
                <a:cs typeface="Nunito"/>
                <a:sym typeface="Nunito"/>
              </a:rPr>
              <a:t>Year, Month, Quarter, Day, DayOfWeek, DayOfYear, WeekOfYear</a:t>
            </a:r>
          </a:p>
        </p:txBody>
      </p:sp>
      <p:sp>
        <p:nvSpPr>
          <p:cNvPr name="TextBox 8" id="8"/>
          <p:cNvSpPr txBox="true"/>
          <p:nvPr/>
        </p:nvSpPr>
        <p:spPr>
          <a:xfrm rot="0">
            <a:off x="3128174" y="3953457"/>
            <a:ext cx="2412763" cy="901700"/>
          </a:xfrm>
          <a:prstGeom prst="rect">
            <a:avLst/>
          </a:prstGeom>
        </p:spPr>
        <p:txBody>
          <a:bodyPr anchor="t" rtlCol="false" tIns="0" lIns="0" bIns="0" rIns="0">
            <a:spAutoFit/>
          </a:bodyPr>
          <a:lstStyle/>
          <a:p>
            <a:pPr algn="ctr">
              <a:lnSpc>
                <a:spcPts val="7000"/>
              </a:lnSpc>
            </a:pPr>
            <a:r>
              <a:rPr lang="en-US" sz="5000">
                <a:solidFill>
                  <a:srgbClr val="FFFFFF"/>
                </a:solidFill>
                <a:latin typeface="AC Diary Girl"/>
                <a:ea typeface="AC Diary Girl"/>
                <a:cs typeface="AC Diary Girl"/>
                <a:sym typeface="AC Diary Girl"/>
              </a:rPr>
              <a:t>Time</a:t>
            </a:r>
          </a:p>
        </p:txBody>
      </p:sp>
      <p:sp>
        <p:nvSpPr>
          <p:cNvPr name="Freeform 9" id="9"/>
          <p:cNvSpPr/>
          <p:nvPr/>
        </p:nvSpPr>
        <p:spPr>
          <a:xfrm flipH="false" flipV="false" rot="0">
            <a:off x="15533991" y="6870677"/>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425143" y="-389831"/>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6966977" y="3724969"/>
            <a:ext cx="4354046" cy="4599931"/>
            <a:chOff x="0" y="0"/>
            <a:chExt cx="1146745" cy="1211504"/>
          </a:xfrm>
        </p:grpSpPr>
        <p:sp>
          <p:nvSpPr>
            <p:cNvPr name="Freeform 12" id="12"/>
            <p:cNvSpPr/>
            <p:nvPr/>
          </p:nvSpPr>
          <p:spPr>
            <a:xfrm flipH="false" flipV="false" rot="0">
              <a:off x="0" y="0"/>
              <a:ext cx="1146745" cy="1211504"/>
            </a:xfrm>
            <a:custGeom>
              <a:avLst/>
              <a:gdLst/>
              <a:ahLst/>
              <a:cxnLst/>
              <a:rect r="r" b="b" t="t" l="l"/>
              <a:pathLst>
                <a:path h="1211504" w="1146745">
                  <a:moveTo>
                    <a:pt x="0" y="0"/>
                  </a:moveTo>
                  <a:lnTo>
                    <a:pt x="1146745" y="0"/>
                  </a:lnTo>
                  <a:lnTo>
                    <a:pt x="1146745" y="1211504"/>
                  </a:lnTo>
                  <a:lnTo>
                    <a:pt x="0" y="1211504"/>
                  </a:lnTo>
                  <a:close/>
                </a:path>
              </a:pathLst>
            </a:custGeom>
            <a:solidFill>
              <a:srgbClr val="337271"/>
            </a:solidFill>
          </p:spPr>
        </p:sp>
        <p:sp>
          <p:nvSpPr>
            <p:cNvPr name="TextBox 13" id="13"/>
            <p:cNvSpPr txBox="true"/>
            <p:nvPr/>
          </p:nvSpPr>
          <p:spPr>
            <a:xfrm>
              <a:off x="0" y="-38100"/>
              <a:ext cx="1146745" cy="1249604"/>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7223686" y="5073248"/>
            <a:ext cx="3840628" cy="1581150"/>
          </a:xfrm>
          <a:prstGeom prst="rect">
            <a:avLst/>
          </a:prstGeom>
        </p:spPr>
        <p:txBody>
          <a:bodyPr anchor="t" rtlCol="false" tIns="0" lIns="0" bIns="0" rIns="0">
            <a:spAutoFit/>
          </a:bodyPr>
          <a:lstStyle/>
          <a:p>
            <a:pPr algn="ctr">
              <a:lnSpc>
                <a:spcPts val="4200"/>
              </a:lnSpc>
            </a:pPr>
            <a:r>
              <a:rPr lang="en-US" sz="3000">
                <a:solidFill>
                  <a:srgbClr val="FFFFFF"/>
                </a:solidFill>
                <a:latin typeface="Nunito"/>
                <a:ea typeface="Nunito"/>
                <a:cs typeface="Nunito"/>
                <a:sym typeface="Nunito"/>
              </a:rPr>
              <a:t>Profit</a:t>
            </a:r>
          </a:p>
          <a:p>
            <a:pPr algn="ctr">
              <a:lnSpc>
                <a:spcPts val="4200"/>
              </a:lnSpc>
            </a:pPr>
            <a:r>
              <a:rPr lang="en-US" sz="3000">
                <a:solidFill>
                  <a:srgbClr val="FFFFFF"/>
                </a:solidFill>
                <a:latin typeface="Nunito"/>
                <a:ea typeface="Nunito"/>
                <a:cs typeface="Nunito"/>
                <a:sym typeface="Nunito"/>
              </a:rPr>
              <a:t>Quantity</a:t>
            </a:r>
          </a:p>
          <a:p>
            <a:pPr algn="ctr">
              <a:lnSpc>
                <a:spcPts val="4200"/>
              </a:lnSpc>
            </a:pPr>
            <a:r>
              <a:rPr lang="en-US" sz="3000">
                <a:solidFill>
                  <a:srgbClr val="FFFFFF"/>
                </a:solidFill>
                <a:latin typeface="Nunito"/>
                <a:ea typeface="Nunito"/>
                <a:cs typeface="Nunito"/>
                <a:sym typeface="Nunito"/>
              </a:rPr>
              <a:t>Discount</a:t>
            </a:r>
          </a:p>
        </p:txBody>
      </p:sp>
      <p:sp>
        <p:nvSpPr>
          <p:cNvPr name="TextBox 15" id="15"/>
          <p:cNvSpPr txBox="true"/>
          <p:nvPr/>
        </p:nvSpPr>
        <p:spPr>
          <a:xfrm rot="0">
            <a:off x="7937618" y="3953457"/>
            <a:ext cx="2412763" cy="901700"/>
          </a:xfrm>
          <a:prstGeom prst="rect">
            <a:avLst/>
          </a:prstGeom>
        </p:spPr>
        <p:txBody>
          <a:bodyPr anchor="t" rtlCol="false" tIns="0" lIns="0" bIns="0" rIns="0">
            <a:spAutoFit/>
          </a:bodyPr>
          <a:lstStyle/>
          <a:p>
            <a:pPr algn="ctr">
              <a:lnSpc>
                <a:spcPts val="7000"/>
              </a:lnSpc>
            </a:pPr>
            <a:r>
              <a:rPr lang="en-US" sz="5000">
                <a:solidFill>
                  <a:srgbClr val="FFFFFF"/>
                </a:solidFill>
                <a:latin typeface="AC Diary Girl"/>
                <a:ea typeface="AC Diary Girl"/>
                <a:cs typeface="AC Diary Girl"/>
                <a:sym typeface="AC Diary Girl"/>
              </a:rPr>
              <a:t>Sales</a:t>
            </a:r>
          </a:p>
        </p:txBody>
      </p:sp>
      <p:grpSp>
        <p:nvGrpSpPr>
          <p:cNvPr name="Group 16" id="16"/>
          <p:cNvGrpSpPr/>
          <p:nvPr/>
        </p:nvGrpSpPr>
        <p:grpSpPr>
          <a:xfrm rot="0">
            <a:off x="12035398" y="3724969"/>
            <a:ext cx="4354046" cy="4599931"/>
            <a:chOff x="0" y="0"/>
            <a:chExt cx="1146745" cy="1211504"/>
          </a:xfrm>
        </p:grpSpPr>
        <p:sp>
          <p:nvSpPr>
            <p:cNvPr name="Freeform 17" id="17"/>
            <p:cNvSpPr/>
            <p:nvPr/>
          </p:nvSpPr>
          <p:spPr>
            <a:xfrm flipH="false" flipV="false" rot="0">
              <a:off x="0" y="0"/>
              <a:ext cx="1146745" cy="1211504"/>
            </a:xfrm>
            <a:custGeom>
              <a:avLst/>
              <a:gdLst/>
              <a:ahLst/>
              <a:cxnLst/>
              <a:rect r="r" b="b" t="t" l="l"/>
              <a:pathLst>
                <a:path h="1211504" w="1146745">
                  <a:moveTo>
                    <a:pt x="0" y="0"/>
                  </a:moveTo>
                  <a:lnTo>
                    <a:pt x="1146745" y="0"/>
                  </a:lnTo>
                  <a:lnTo>
                    <a:pt x="1146745" y="1211504"/>
                  </a:lnTo>
                  <a:lnTo>
                    <a:pt x="0" y="1211504"/>
                  </a:lnTo>
                  <a:close/>
                </a:path>
              </a:pathLst>
            </a:custGeom>
            <a:solidFill>
              <a:srgbClr val="337271"/>
            </a:solidFill>
          </p:spPr>
        </p:sp>
        <p:sp>
          <p:nvSpPr>
            <p:cNvPr name="TextBox 18" id="18"/>
            <p:cNvSpPr txBox="true"/>
            <p:nvPr/>
          </p:nvSpPr>
          <p:spPr>
            <a:xfrm>
              <a:off x="0" y="-38100"/>
              <a:ext cx="1146745" cy="1249604"/>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2292107" y="6020079"/>
            <a:ext cx="3840628" cy="1581150"/>
          </a:xfrm>
          <a:prstGeom prst="rect">
            <a:avLst/>
          </a:prstGeom>
        </p:spPr>
        <p:txBody>
          <a:bodyPr anchor="t" rtlCol="false" tIns="0" lIns="0" bIns="0" rIns="0">
            <a:spAutoFit/>
          </a:bodyPr>
          <a:lstStyle/>
          <a:p>
            <a:pPr algn="ctr">
              <a:lnSpc>
                <a:spcPts val="4200"/>
              </a:lnSpc>
            </a:pPr>
            <a:r>
              <a:rPr lang="en-US" sz="3000">
                <a:solidFill>
                  <a:srgbClr val="FFFFFF"/>
                </a:solidFill>
                <a:latin typeface="Nunito"/>
                <a:ea typeface="Nunito"/>
                <a:cs typeface="Nunito"/>
                <a:sym typeface="Nunito"/>
              </a:rPr>
              <a:t>lag_1</a:t>
            </a:r>
          </a:p>
          <a:p>
            <a:pPr algn="ctr">
              <a:lnSpc>
                <a:spcPts val="4200"/>
              </a:lnSpc>
            </a:pPr>
            <a:r>
              <a:rPr lang="en-US" sz="3000">
                <a:solidFill>
                  <a:srgbClr val="FFFFFF"/>
                </a:solidFill>
                <a:latin typeface="Nunito"/>
                <a:ea typeface="Nunito"/>
                <a:cs typeface="Nunito"/>
                <a:sym typeface="Nunito"/>
              </a:rPr>
              <a:t>lag_7</a:t>
            </a:r>
          </a:p>
          <a:p>
            <a:pPr algn="ctr">
              <a:lnSpc>
                <a:spcPts val="4200"/>
              </a:lnSpc>
            </a:pPr>
            <a:r>
              <a:rPr lang="en-US" sz="3000">
                <a:solidFill>
                  <a:srgbClr val="FFFFFF"/>
                </a:solidFill>
                <a:latin typeface="Nunito"/>
                <a:ea typeface="Nunito"/>
                <a:cs typeface="Nunito"/>
                <a:sym typeface="Nunito"/>
              </a:rPr>
              <a:t>roll_mean_7</a:t>
            </a:r>
          </a:p>
        </p:txBody>
      </p:sp>
      <p:sp>
        <p:nvSpPr>
          <p:cNvPr name="TextBox 20" id="20"/>
          <p:cNvSpPr txBox="true"/>
          <p:nvPr/>
        </p:nvSpPr>
        <p:spPr>
          <a:xfrm rot="0">
            <a:off x="13006040" y="3953457"/>
            <a:ext cx="2412763" cy="1787525"/>
          </a:xfrm>
          <a:prstGeom prst="rect">
            <a:avLst/>
          </a:prstGeom>
        </p:spPr>
        <p:txBody>
          <a:bodyPr anchor="t" rtlCol="false" tIns="0" lIns="0" bIns="0" rIns="0">
            <a:spAutoFit/>
          </a:bodyPr>
          <a:lstStyle/>
          <a:p>
            <a:pPr algn="ctr">
              <a:lnSpc>
                <a:spcPts val="7000"/>
              </a:lnSpc>
            </a:pPr>
            <a:r>
              <a:rPr lang="en-US" sz="5000">
                <a:solidFill>
                  <a:srgbClr val="FFFFFF"/>
                </a:solidFill>
                <a:latin typeface="AC Diary Girl"/>
                <a:ea typeface="AC Diary Girl"/>
                <a:cs typeface="AC Diary Girl"/>
                <a:sym typeface="AC Diary Girl"/>
              </a:rPr>
              <a:t>Lag &amp; Rolling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2099932" y="-1172339"/>
            <a:ext cx="6257264" cy="3629213"/>
          </a:xfrm>
          <a:custGeom>
            <a:avLst/>
            <a:gdLst/>
            <a:ahLst/>
            <a:cxnLst/>
            <a:rect r="r" b="b" t="t" l="l"/>
            <a:pathLst>
              <a:path h="3629213" w="6257264">
                <a:moveTo>
                  <a:pt x="0" y="0"/>
                </a:moveTo>
                <a:lnTo>
                  <a:pt x="6257264" y="0"/>
                </a:lnTo>
                <a:lnTo>
                  <a:pt x="6257264" y="3629214"/>
                </a:lnTo>
                <a:lnTo>
                  <a:pt x="0" y="3629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533991" y="6870677"/>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468028" y="1631674"/>
            <a:ext cx="11351945"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Dataset Overview</a:t>
            </a:r>
          </a:p>
        </p:txBody>
      </p:sp>
      <p:sp>
        <p:nvSpPr>
          <p:cNvPr name="TextBox 6" id="6"/>
          <p:cNvSpPr txBox="true"/>
          <p:nvPr/>
        </p:nvSpPr>
        <p:spPr>
          <a:xfrm rot="0">
            <a:off x="1974976" y="4136019"/>
            <a:ext cx="14338047" cy="4248150"/>
          </a:xfrm>
          <a:prstGeom prst="rect">
            <a:avLst/>
          </a:prstGeom>
        </p:spPr>
        <p:txBody>
          <a:bodyPr anchor="t" rtlCol="false" tIns="0" lIns="0" bIns="0" rIns="0">
            <a:spAutoFit/>
          </a:bodyPr>
          <a:lstStyle/>
          <a:p>
            <a:pPr algn="l">
              <a:lnSpc>
                <a:spcPts val="4200"/>
              </a:lnSpc>
            </a:pPr>
            <a:r>
              <a:rPr lang="en-US" sz="3000">
                <a:solidFill>
                  <a:srgbClr val="337271"/>
                </a:solidFill>
                <a:latin typeface="Nunito"/>
                <a:ea typeface="Nunito"/>
                <a:cs typeface="Nunito"/>
                <a:sym typeface="Nunito"/>
              </a:rPr>
              <a:t>This dataset contains sales records from a global store, including information about orders, customers, products, shipping, and financial metrics. It is commonly used for sales analysis and forecasting tasks.</a:t>
            </a:r>
          </a:p>
          <a:p>
            <a:pPr algn="l">
              <a:lnSpc>
                <a:spcPts val="4200"/>
              </a:lnSpc>
            </a:pPr>
          </a:p>
          <a:p>
            <a:pPr algn="l" marL="647700" indent="-323850" lvl="1">
              <a:lnSpc>
                <a:spcPts val="4200"/>
              </a:lnSpc>
              <a:buFont typeface="Arial"/>
              <a:buChar char="•"/>
            </a:pPr>
            <a:r>
              <a:rPr lang="en-US" sz="3000">
                <a:solidFill>
                  <a:srgbClr val="337271"/>
                </a:solidFill>
                <a:latin typeface="Nunito"/>
                <a:ea typeface="Nunito"/>
                <a:cs typeface="Nunito"/>
                <a:sym typeface="Nunito"/>
              </a:rPr>
              <a:t>Number of records: 9,994</a:t>
            </a:r>
          </a:p>
          <a:p>
            <a:pPr algn="l" marL="647700" indent="-323850" lvl="1">
              <a:lnSpc>
                <a:spcPts val="4200"/>
              </a:lnSpc>
              <a:buFont typeface="Arial"/>
              <a:buChar char="•"/>
            </a:pPr>
            <a:r>
              <a:rPr lang="en-US" sz="3000">
                <a:solidFill>
                  <a:srgbClr val="337271"/>
                </a:solidFill>
                <a:latin typeface="Nunito"/>
                <a:ea typeface="Nunito"/>
                <a:cs typeface="Nunito"/>
                <a:sym typeface="Nunito"/>
              </a:rPr>
              <a:t>Number of features: 21</a:t>
            </a:r>
          </a:p>
          <a:p>
            <a:pPr algn="l" marL="647700" indent="-323850" lvl="1">
              <a:lnSpc>
                <a:spcPts val="4200"/>
              </a:lnSpc>
              <a:buFont typeface="Arial"/>
              <a:buChar char="•"/>
            </a:pPr>
            <a:r>
              <a:rPr lang="en-US" sz="3000">
                <a:solidFill>
                  <a:srgbClr val="337271"/>
                </a:solidFill>
                <a:latin typeface="Nunito"/>
                <a:ea typeface="Nunito"/>
                <a:cs typeface="Nunito"/>
                <a:sym typeface="Nunito"/>
              </a:rPr>
              <a:t>Time range: 2014 to 2017</a:t>
            </a:r>
          </a:p>
          <a:p>
            <a:pPr algn="l" marL="647700" indent="-323850" lvl="1">
              <a:lnSpc>
                <a:spcPts val="4200"/>
              </a:lnSpc>
              <a:buFont typeface="Arial"/>
              <a:buChar char="•"/>
            </a:pPr>
            <a:r>
              <a:rPr lang="en-US" sz="3000">
                <a:solidFill>
                  <a:srgbClr val="337271"/>
                </a:solidFill>
                <a:latin typeface="Nunito"/>
                <a:ea typeface="Nunito"/>
                <a:cs typeface="Nunito"/>
                <a:sym typeface="Nunito"/>
              </a:rPr>
              <a:t>Geography: United States (across different regions, states, and cities)</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2157532" y="3724969"/>
            <a:ext cx="6698651" cy="4599931"/>
            <a:chOff x="0" y="0"/>
            <a:chExt cx="1764254" cy="1211504"/>
          </a:xfrm>
        </p:grpSpPr>
        <p:sp>
          <p:nvSpPr>
            <p:cNvPr name="Freeform 4" id="4"/>
            <p:cNvSpPr/>
            <p:nvPr/>
          </p:nvSpPr>
          <p:spPr>
            <a:xfrm flipH="false" flipV="false" rot="0">
              <a:off x="0" y="0"/>
              <a:ext cx="1764254" cy="1211504"/>
            </a:xfrm>
            <a:custGeom>
              <a:avLst/>
              <a:gdLst/>
              <a:ahLst/>
              <a:cxnLst/>
              <a:rect r="r" b="b" t="t" l="l"/>
              <a:pathLst>
                <a:path h="1211504" w="1764254">
                  <a:moveTo>
                    <a:pt x="0" y="0"/>
                  </a:moveTo>
                  <a:lnTo>
                    <a:pt x="1764254" y="0"/>
                  </a:lnTo>
                  <a:lnTo>
                    <a:pt x="1764254" y="1211504"/>
                  </a:lnTo>
                  <a:lnTo>
                    <a:pt x="0" y="1211504"/>
                  </a:lnTo>
                  <a:close/>
                </a:path>
              </a:pathLst>
            </a:custGeom>
            <a:solidFill>
              <a:srgbClr val="337271"/>
            </a:solidFill>
          </p:spPr>
        </p:sp>
        <p:sp>
          <p:nvSpPr>
            <p:cNvPr name="TextBox 5" id="5"/>
            <p:cNvSpPr txBox="true"/>
            <p:nvPr/>
          </p:nvSpPr>
          <p:spPr>
            <a:xfrm>
              <a:off x="0" y="-38100"/>
              <a:ext cx="1764254" cy="1249604"/>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796206" y="1704925"/>
            <a:ext cx="8695587"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Split</a:t>
            </a:r>
          </a:p>
        </p:txBody>
      </p:sp>
      <p:sp>
        <p:nvSpPr>
          <p:cNvPr name="TextBox 7" id="7"/>
          <p:cNvSpPr txBox="true"/>
          <p:nvPr/>
        </p:nvSpPr>
        <p:spPr>
          <a:xfrm rot="0">
            <a:off x="2552476" y="5073248"/>
            <a:ext cx="5908762" cy="1581150"/>
          </a:xfrm>
          <a:prstGeom prst="rect">
            <a:avLst/>
          </a:prstGeom>
        </p:spPr>
        <p:txBody>
          <a:bodyPr anchor="t" rtlCol="false" tIns="0" lIns="0" bIns="0" rIns="0">
            <a:spAutoFit/>
          </a:bodyPr>
          <a:lstStyle/>
          <a:p>
            <a:pPr algn="ctr">
              <a:lnSpc>
                <a:spcPts val="4200"/>
              </a:lnSpc>
            </a:pPr>
            <a:r>
              <a:rPr lang="en-US" sz="3000">
                <a:solidFill>
                  <a:srgbClr val="FFFFFF"/>
                </a:solidFill>
                <a:latin typeface="Nunito"/>
                <a:ea typeface="Nunito"/>
                <a:cs typeface="Nunito"/>
                <a:sym typeface="Nunito"/>
              </a:rPr>
              <a:t>Year, Month, Quarter, Day, DayOfWeek, DayOfYear, WeekOfYear</a:t>
            </a:r>
          </a:p>
        </p:txBody>
      </p:sp>
      <p:sp>
        <p:nvSpPr>
          <p:cNvPr name="TextBox 8" id="8"/>
          <p:cNvSpPr txBox="true"/>
          <p:nvPr/>
        </p:nvSpPr>
        <p:spPr>
          <a:xfrm rot="0">
            <a:off x="4037702" y="3953457"/>
            <a:ext cx="2938311" cy="901700"/>
          </a:xfrm>
          <a:prstGeom prst="rect">
            <a:avLst/>
          </a:prstGeom>
        </p:spPr>
        <p:txBody>
          <a:bodyPr anchor="t" rtlCol="false" tIns="0" lIns="0" bIns="0" rIns="0">
            <a:spAutoFit/>
          </a:bodyPr>
          <a:lstStyle/>
          <a:p>
            <a:pPr algn="ctr">
              <a:lnSpc>
                <a:spcPts val="7000"/>
              </a:lnSpc>
            </a:pPr>
            <a:r>
              <a:rPr lang="en-US" sz="5000">
                <a:solidFill>
                  <a:srgbClr val="FFFFFF"/>
                </a:solidFill>
                <a:latin typeface="AC Diary Girl"/>
                <a:ea typeface="AC Diary Girl"/>
                <a:cs typeface="AC Diary Girl"/>
                <a:sym typeface="AC Diary Girl"/>
              </a:rPr>
              <a:t>Feature</a:t>
            </a:r>
          </a:p>
        </p:txBody>
      </p:sp>
      <p:grpSp>
        <p:nvGrpSpPr>
          <p:cNvPr name="Group 9" id="9"/>
          <p:cNvGrpSpPr/>
          <p:nvPr/>
        </p:nvGrpSpPr>
        <p:grpSpPr>
          <a:xfrm rot="0">
            <a:off x="9431817" y="3724969"/>
            <a:ext cx="6698651" cy="4599931"/>
            <a:chOff x="0" y="0"/>
            <a:chExt cx="1764254" cy="1211504"/>
          </a:xfrm>
        </p:grpSpPr>
        <p:sp>
          <p:nvSpPr>
            <p:cNvPr name="Freeform 10" id="10"/>
            <p:cNvSpPr/>
            <p:nvPr/>
          </p:nvSpPr>
          <p:spPr>
            <a:xfrm flipH="false" flipV="false" rot="0">
              <a:off x="0" y="0"/>
              <a:ext cx="1764254" cy="1211504"/>
            </a:xfrm>
            <a:custGeom>
              <a:avLst/>
              <a:gdLst/>
              <a:ahLst/>
              <a:cxnLst/>
              <a:rect r="r" b="b" t="t" l="l"/>
              <a:pathLst>
                <a:path h="1211504" w="1764254">
                  <a:moveTo>
                    <a:pt x="0" y="0"/>
                  </a:moveTo>
                  <a:lnTo>
                    <a:pt x="1764254" y="0"/>
                  </a:lnTo>
                  <a:lnTo>
                    <a:pt x="1764254" y="1211504"/>
                  </a:lnTo>
                  <a:lnTo>
                    <a:pt x="0" y="1211504"/>
                  </a:lnTo>
                  <a:close/>
                </a:path>
              </a:pathLst>
            </a:custGeom>
            <a:solidFill>
              <a:srgbClr val="337271"/>
            </a:solidFill>
          </p:spPr>
        </p:sp>
        <p:sp>
          <p:nvSpPr>
            <p:cNvPr name="TextBox 11" id="11"/>
            <p:cNvSpPr txBox="true"/>
            <p:nvPr/>
          </p:nvSpPr>
          <p:spPr>
            <a:xfrm>
              <a:off x="0" y="-38100"/>
              <a:ext cx="1764254" cy="1249604"/>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9826762" y="5073248"/>
            <a:ext cx="5908762" cy="514350"/>
          </a:xfrm>
          <a:prstGeom prst="rect">
            <a:avLst/>
          </a:prstGeom>
        </p:spPr>
        <p:txBody>
          <a:bodyPr anchor="t" rtlCol="false" tIns="0" lIns="0" bIns="0" rIns="0">
            <a:spAutoFit/>
          </a:bodyPr>
          <a:lstStyle/>
          <a:p>
            <a:pPr algn="ctr">
              <a:lnSpc>
                <a:spcPts val="4200"/>
              </a:lnSpc>
            </a:pPr>
            <a:r>
              <a:rPr lang="en-US" sz="3000">
                <a:solidFill>
                  <a:srgbClr val="FFFFFF"/>
                </a:solidFill>
                <a:latin typeface="Nunito"/>
                <a:ea typeface="Nunito"/>
                <a:cs typeface="Nunito"/>
                <a:sym typeface="Nunito"/>
              </a:rPr>
              <a:t>Sales</a:t>
            </a:r>
          </a:p>
        </p:txBody>
      </p:sp>
      <p:sp>
        <p:nvSpPr>
          <p:cNvPr name="TextBox 13" id="13"/>
          <p:cNvSpPr txBox="true"/>
          <p:nvPr/>
        </p:nvSpPr>
        <p:spPr>
          <a:xfrm rot="0">
            <a:off x="10642448" y="3953457"/>
            <a:ext cx="4277389" cy="901700"/>
          </a:xfrm>
          <a:prstGeom prst="rect">
            <a:avLst/>
          </a:prstGeom>
        </p:spPr>
        <p:txBody>
          <a:bodyPr anchor="t" rtlCol="false" tIns="0" lIns="0" bIns="0" rIns="0">
            <a:spAutoFit/>
          </a:bodyPr>
          <a:lstStyle/>
          <a:p>
            <a:pPr algn="ctr">
              <a:lnSpc>
                <a:spcPts val="7000"/>
              </a:lnSpc>
            </a:pPr>
            <a:r>
              <a:rPr lang="en-US" sz="5000">
                <a:solidFill>
                  <a:srgbClr val="FFFFFF"/>
                </a:solidFill>
                <a:latin typeface="AC Diary Girl"/>
                <a:ea typeface="AC Diary Girl"/>
                <a:cs typeface="AC Diary Girl"/>
                <a:sym typeface="AC Diary Girl"/>
              </a:rPr>
              <a:t>Target</a:t>
            </a:r>
          </a:p>
        </p:txBody>
      </p:sp>
      <p:sp>
        <p:nvSpPr>
          <p:cNvPr name="Freeform 14" id="14"/>
          <p:cNvSpPr/>
          <p:nvPr/>
        </p:nvSpPr>
        <p:spPr>
          <a:xfrm flipH="false" flipV="false" rot="0">
            <a:off x="15533991" y="6870677"/>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425143" y="-389831"/>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1537736" y="4038186"/>
            <a:ext cx="15212529" cy="5395352"/>
            <a:chOff x="0" y="0"/>
            <a:chExt cx="4006592" cy="1420998"/>
          </a:xfrm>
        </p:grpSpPr>
        <p:sp>
          <p:nvSpPr>
            <p:cNvPr name="Freeform 4" id="4"/>
            <p:cNvSpPr/>
            <p:nvPr/>
          </p:nvSpPr>
          <p:spPr>
            <a:xfrm flipH="false" flipV="false" rot="0">
              <a:off x="0" y="0"/>
              <a:ext cx="4006592" cy="1420998"/>
            </a:xfrm>
            <a:custGeom>
              <a:avLst/>
              <a:gdLst/>
              <a:ahLst/>
              <a:cxnLst/>
              <a:rect r="r" b="b" t="t" l="l"/>
              <a:pathLst>
                <a:path h="1420998" w="4006592">
                  <a:moveTo>
                    <a:pt x="50892" y="0"/>
                  </a:moveTo>
                  <a:lnTo>
                    <a:pt x="3955700" y="0"/>
                  </a:lnTo>
                  <a:cubicBezTo>
                    <a:pt x="3983807" y="0"/>
                    <a:pt x="4006592" y="22785"/>
                    <a:pt x="4006592" y="50892"/>
                  </a:cubicBezTo>
                  <a:lnTo>
                    <a:pt x="4006592" y="1370106"/>
                  </a:lnTo>
                  <a:cubicBezTo>
                    <a:pt x="4006592" y="1383604"/>
                    <a:pt x="4001230" y="1396548"/>
                    <a:pt x="3991686" y="1406092"/>
                  </a:cubicBezTo>
                  <a:cubicBezTo>
                    <a:pt x="3982142" y="1415636"/>
                    <a:pt x="3969198" y="1420998"/>
                    <a:pt x="3955700" y="1420998"/>
                  </a:cubicBezTo>
                  <a:lnTo>
                    <a:pt x="50892" y="1420998"/>
                  </a:lnTo>
                  <a:cubicBezTo>
                    <a:pt x="37394" y="1420998"/>
                    <a:pt x="24450" y="1415636"/>
                    <a:pt x="14906" y="1406092"/>
                  </a:cubicBezTo>
                  <a:cubicBezTo>
                    <a:pt x="5362" y="1396548"/>
                    <a:pt x="0" y="1383604"/>
                    <a:pt x="0" y="1370106"/>
                  </a:cubicBezTo>
                  <a:lnTo>
                    <a:pt x="0" y="50892"/>
                  </a:lnTo>
                  <a:cubicBezTo>
                    <a:pt x="0" y="37394"/>
                    <a:pt x="5362" y="24450"/>
                    <a:pt x="14906" y="14906"/>
                  </a:cubicBezTo>
                  <a:cubicBezTo>
                    <a:pt x="24450" y="5362"/>
                    <a:pt x="37394" y="0"/>
                    <a:pt x="50892" y="0"/>
                  </a:cubicBezTo>
                  <a:close/>
                </a:path>
              </a:pathLst>
            </a:custGeom>
            <a:solidFill>
              <a:srgbClr val="000000">
                <a:alpha val="0"/>
              </a:srgbClr>
            </a:solidFill>
            <a:ln w="47625" cap="rnd">
              <a:solidFill>
                <a:srgbClr val="337271"/>
              </a:solidFill>
              <a:prstDash val="lgDash"/>
              <a:round/>
            </a:ln>
          </p:spPr>
        </p:sp>
        <p:sp>
          <p:nvSpPr>
            <p:cNvPr name="TextBox 5" id="5"/>
            <p:cNvSpPr txBox="true"/>
            <p:nvPr/>
          </p:nvSpPr>
          <p:spPr>
            <a:xfrm>
              <a:off x="0" y="-38100"/>
              <a:ext cx="4006592" cy="145909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512678" y="1450427"/>
            <a:ext cx="11262644"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Train &amp; Test split</a:t>
            </a:r>
          </a:p>
        </p:txBody>
      </p:sp>
      <p:sp>
        <p:nvSpPr>
          <p:cNvPr name="TextBox 7" id="7"/>
          <p:cNvSpPr txBox="true"/>
          <p:nvPr/>
        </p:nvSpPr>
        <p:spPr>
          <a:xfrm rot="0">
            <a:off x="2926077" y="6088171"/>
            <a:ext cx="12435845" cy="1228709"/>
          </a:xfrm>
          <a:prstGeom prst="rect">
            <a:avLst/>
          </a:prstGeom>
        </p:spPr>
        <p:txBody>
          <a:bodyPr anchor="t" rtlCol="false" tIns="0" lIns="0" bIns="0" rIns="0">
            <a:spAutoFit/>
          </a:bodyPr>
          <a:lstStyle/>
          <a:p>
            <a:pPr algn="ctr">
              <a:lnSpc>
                <a:spcPts val="5003"/>
              </a:lnSpc>
            </a:pPr>
            <a:r>
              <a:rPr lang="en-US" sz="3574">
                <a:solidFill>
                  <a:srgbClr val="337271"/>
                </a:solidFill>
                <a:latin typeface="Nunito"/>
                <a:ea typeface="Nunito"/>
                <a:cs typeface="Nunito"/>
                <a:sym typeface="Nunito"/>
              </a:rPr>
              <a:t>Splitdata based on date</a:t>
            </a:r>
          </a:p>
          <a:p>
            <a:pPr algn="ctr">
              <a:lnSpc>
                <a:spcPts val="5003"/>
              </a:lnSpc>
            </a:pPr>
            <a:r>
              <a:rPr lang="en-US" sz="3574">
                <a:solidFill>
                  <a:srgbClr val="337271"/>
                </a:solidFill>
                <a:latin typeface="Nunito"/>
                <a:ea typeface="Nunito"/>
                <a:cs typeface="Nunito"/>
                <a:sym typeface="Nunito"/>
              </a:rPr>
              <a:t>“2022-01-01” </a:t>
            </a:r>
          </a:p>
        </p:txBody>
      </p:sp>
      <p:sp>
        <p:nvSpPr>
          <p:cNvPr name="Freeform 8" id="8"/>
          <p:cNvSpPr/>
          <p:nvPr/>
        </p:nvSpPr>
        <p:spPr>
          <a:xfrm flipH="false" flipV="false" rot="0">
            <a:off x="-334072" y="-1475968"/>
            <a:ext cx="3808435" cy="4114800"/>
          </a:xfrm>
          <a:custGeom>
            <a:avLst/>
            <a:gdLst/>
            <a:ahLst/>
            <a:cxnLst/>
            <a:rect r="r" b="b" t="t" l="l"/>
            <a:pathLst>
              <a:path h="4114800" w="3808435">
                <a:moveTo>
                  <a:pt x="0" y="0"/>
                </a:moveTo>
                <a:lnTo>
                  <a:pt x="3808435" y="0"/>
                </a:lnTo>
                <a:lnTo>
                  <a:pt x="380843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1537736" y="4038186"/>
            <a:ext cx="15212529" cy="5395352"/>
            <a:chOff x="0" y="0"/>
            <a:chExt cx="4006592" cy="1420998"/>
          </a:xfrm>
        </p:grpSpPr>
        <p:sp>
          <p:nvSpPr>
            <p:cNvPr name="Freeform 4" id="4"/>
            <p:cNvSpPr/>
            <p:nvPr/>
          </p:nvSpPr>
          <p:spPr>
            <a:xfrm flipH="false" flipV="false" rot="0">
              <a:off x="0" y="0"/>
              <a:ext cx="4006592" cy="1420998"/>
            </a:xfrm>
            <a:custGeom>
              <a:avLst/>
              <a:gdLst/>
              <a:ahLst/>
              <a:cxnLst/>
              <a:rect r="r" b="b" t="t" l="l"/>
              <a:pathLst>
                <a:path h="1420998" w="4006592">
                  <a:moveTo>
                    <a:pt x="50892" y="0"/>
                  </a:moveTo>
                  <a:lnTo>
                    <a:pt x="3955700" y="0"/>
                  </a:lnTo>
                  <a:cubicBezTo>
                    <a:pt x="3983807" y="0"/>
                    <a:pt x="4006592" y="22785"/>
                    <a:pt x="4006592" y="50892"/>
                  </a:cubicBezTo>
                  <a:lnTo>
                    <a:pt x="4006592" y="1370106"/>
                  </a:lnTo>
                  <a:cubicBezTo>
                    <a:pt x="4006592" y="1383604"/>
                    <a:pt x="4001230" y="1396548"/>
                    <a:pt x="3991686" y="1406092"/>
                  </a:cubicBezTo>
                  <a:cubicBezTo>
                    <a:pt x="3982142" y="1415636"/>
                    <a:pt x="3969198" y="1420998"/>
                    <a:pt x="3955700" y="1420998"/>
                  </a:cubicBezTo>
                  <a:lnTo>
                    <a:pt x="50892" y="1420998"/>
                  </a:lnTo>
                  <a:cubicBezTo>
                    <a:pt x="37394" y="1420998"/>
                    <a:pt x="24450" y="1415636"/>
                    <a:pt x="14906" y="1406092"/>
                  </a:cubicBezTo>
                  <a:cubicBezTo>
                    <a:pt x="5362" y="1396548"/>
                    <a:pt x="0" y="1383604"/>
                    <a:pt x="0" y="1370106"/>
                  </a:cubicBezTo>
                  <a:lnTo>
                    <a:pt x="0" y="50892"/>
                  </a:lnTo>
                  <a:cubicBezTo>
                    <a:pt x="0" y="37394"/>
                    <a:pt x="5362" y="24450"/>
                    <a:pt x="14906" y="14906"/>
                  </a:cubicBezTo>
                  <a:cubicBezTo>
                    <a:pt x="24450" y="5362"/>
                    <a:pt x="37394" y="0"/>
                    <a:pt x="50892" y="0"/>
                  </a:cubicBezTo>
                  <a:close/>
                </a:path>
              </a:pathLst>
            </a:custGeom>
            <a:solidFill>
              <a:srgbClr val="000000">
                <a:alpha val="0"/>
              </a:srgbClr>
            </a:solidFill>
            <a:ln w="47625" cap="rnd">
              <a:solidFill>
                <a:srgbClr val="337271"/>
              </a:solidFill>
              <a:prstDash val="lgDash"/>
              <a:round/>
            </a:ln>
          </p:spPr>
        </p:sp>
        <p:sp>
          <p:nvSpPr>
            <p:cNvPr name="TextBox 5" id="5"/>
            <p:cNvSpPr txBox="true"/>
            <p:nvPr/>
          </p:nvSpPr>
          <p:spPr>
            <a:xfrm>
              <a:off x="0" y="-38100"/>
              <a:ext cx="4006592" cy="145909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663257" y="1871018"/>
            <a:ext cx="11262644"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train 4 models</a:t>
            </a:r>
          </a:p>
        </p:txBody>
      </p:sp>
      <p:sp>
        <p:nvSpPr>
          <p:cNvPr name="TextBox 7" id="7"/>
          <p:cNvSpPr txBox="true"/>
          <p:nvPr/>
        </p:nvSpPr>
        <p:spPr>
          <a:xfrm rot="0">
            <a:off x="2632262" y="4745378"/>
            <a:ext cx="13023476" cy="3923820"/>
          </a:xfrm>
          <a:prstGeom prst="rect">
            <a:avLst/>
          </a:prstGeom>
        </p:spPr>
        <p:txBody>
          <a:bodyPr anchor="t" rtlCol="false" tIns="0" lIns="0" bIns="0" rIns="0">
            <a:spAutoFit/>
          </a:bodyPr>
          <a:lstStyle/>
          <a:p>
            <a:pPr algn="l">
              <a:lnSpc>
                <a:spcPts val="3447"/>
              </a:lnSpc>
            </a:pPr>
            <a:r>
              <a:rPr lang="en-US" sz="2462">
                <a:solidFill>
                  <a:srgbClr val="337271"/>
                </a:solidFill>
                <a:latin typeface="Nunito"/>
                <a:ea typeface="Nunito"/>
                <a:cs typeface="Nunito"/>
                <a:sym typeface="Nunito"/>
              </a:rPr>
              <a:t>We trained and evaluated four machine learning models:</a:t>
            </a:r>
          </a:p>
          <a:p>
            <a:pPr algn="l">
              <a:lnSpc>
                <a:spcPts val="3447"/>
              </a:lnSpc>
            </a:pPr>
          </a:p>
          <a:p>
            <a:pPr algn="l">
              <a:lnSpc>
                <a:spcPts val="3447"/>
              </a:lnSpc>
            </a:pPr>
            <a:r>
              <a:rPr lang="en-US" sz="2462" b="true">
                <a:solidFill>
                  <a:srgbClr val="337271"/>
                </a:solidFill>
                <a:latin typeface="Nunito Bold"/>
                <a:ea typeface="Nunito Bold"/>
                <a:cs typeface="Nunito Bold"/>
                <a:sym typeface="Nunito Bold"/>
              </a:rPr>
              <a:t>Linear Regeneration</a:t>
            </a:r>
            <a:r>
              <a:rPr lang="en-US" sz="2462">
                <a:solidFill>
                  <a:srgbClr val="337271"/>
                </a:solidFill>
                <a:latin typeface="Nunito"/>
                <a:ea typeface="Nunito"/>
                <a:cs typeface="Nunito"/>
                <a:sym typeface="Nunito"/>
              </a:rPr>
              <a:t> → A simple and interpretable baseline</a:t>
            </a:r>
          </a:p>
          <a:p>
            <a:pPr algn="l">
              <a:lnSpc>
                <a:spcPts val="3447"/>
              </a:lnSpc>
            </a:pPr>
            <a:r>
              <a:rPr lang="en-US" sz="2462" b="true">
                <a:solidFill>
                  <a:srgbClr val="337271"/>
                </a:solidFill>
                <a:latin typeface="Nunito Bold"/>
                <a:ea typeface="Nunito Bold"/>
                <a:cs typeface="Nunito Bold"/>
                <a:sym typeface="Nunito Bold"/>
              </a:rPr>
              <a:t>Decision Tree Regressor</a:t>
            </a:r>
            <a:r>
              <a:rPr lang="en-US" sz="2462">
                <a:solidFill>
                  <a:srgbClr val="337271"/>
                </a:solidFill>
                <a:latin typeface="Nunito"/>
                <a:ea typeface="Nunito"/>
                <a:cs typeface="Nunito"/>
                <a:sym typeface="Nunito"/>
              </a:rPr>
              <a:t> → A non-linear model that can capture more complex patterns</a:t>
            </a:r>
          </a:p>
          <a:p>
            <a:pPr algn="l">
              <a:lnSpc>
                <a:spcPts val="3447"/>
              </a:lnSpc>
            </a:pPr>
            <a:r>
              <a:rPr lang="en-US" sz="2462" b="true">
                <a:solidFill>
                  <a:srgbClr val="337271"/>
                </a:solidFill>
                <a:latin typeface="Nunito Bold"/>
                <a:ea typeface="Nunito Bold"/>
                <a:cs typeface="Nunito Bold"/>
                <a:sym typeface="Nunito Bold"/>
              </a:rPr>
              <a:t>Random Forest Regressor</a:t>
            </a:r>
            <a:r>
              <a:rPr lang="en-US" sz="2462">
                <a:solidFill>
                  <a:srgbClr val="337271"/>
                </a:solidFill>
                <a:latin typeface="Nunito"/>
                <a:ea typeface="Nunito"/>
                <a:cs typeface="Nunito"/>
                <a:sym typeface="Nunito"/>
              </a:rPr>
              <a:t> → An ensemble method that improves robustness and accuracy</a:t>
            </a:r>
          </a:p>
          <a:p>
            <a:pPr algn="l">
              <a:lnSpc>
                <a:spcPts val="3447"/>
              </a:lnSpc>
            </a:pPr>
            <a:r>
              <a:rPr lang="en-US" sz="2462" b="true">
                <a:solidFill>
                  <a:srgbClr val="337271"/>
                </a:solidFill>
                <a:latin typeface="Nunito Bold"/>
                <a:ea typeface="Nunito Bold"/>
                <a:cs typeface="Nunito Bold"/>
                <a:sym typeface="Nunito Bold"/>
              </a:rPr>
              <a:t>XGBoost Regressor </a:t>
            </a:r>
            <a:r>
              <a:rPr lang="en-US" sz="2462">
                <a:solidFill>
                  <a:srgbClr val="337271"/>
                </a:solidFill>
                <a:latin typeface="Nunito"/>
                <a:ea typeface="Nunito"/>
                <a:cs typeface="Nunito"/>
                <a:sym typeface="Nunito"/>
              </a:rPr>
              <a:t>→ A powerful gradient boosting model optmized for performance </a:t>
            </a:r>
          </a:p>
          <a:p>
            <a:pPr algn="l">
              <a:lnSpc>
                <a:spcPts val="3447"/>
              </a:lnSpc>
            </a:pPr>
          </a:p>
          <a:p>
            <a:pPr algn="l">
              <a:lnSpc>
                <a:spcPts val="3447"/>
              </a:lnSpc>
            </a:pPr>
            <a:r>
              <a:rPr lang="en-US" sz="2462">
                <a:solidFill>
                  <a:srgbClr val="337271"/>
                </a:solidFill>
                <a:latin typeface="Nunito"/>
                <a:ea typeface="Nunito"/>
                <a:cs typeface="Nunito"/>
                <a:sym typeface="Nunito"/>
              </a:rPr>
              <a:t>Each model was trained on the same dataset after preprocessing, and evaluated based on performance metrics like accuracy, precision, recall, F1-score, and ROC-AUC.</a:t>
            </a:r>
          </a:p>
        </p:txBody>
      </p:sp>
      <p:sp>
        <p:nvSpPr>
          <p:cNvPr name="Freeform 8" id="8"/>
          <p:cNvSpPr/>
          <p:nvPr/>
        </p:nvSpPr>
        <p:spPr>
          <a:xfrm flipH="false" flipV="false" rot="0">
            <a:off x="-334072" y="-1475968"/>
            <a:ext cx="3808435" cy="4114800"/>
          </a:xfrm>
          <a:custGeom>
            <a:avLst/>
            <a:gdLst/>
            <a:ahLst/>
            <a:cxnLst/>
            <a:rect r="r" b="b" t="t" l="l"/>
            <a:pathLst>
              <a:path h="4114800" w="3808435">
                <a:moveTo>
                  <a:pt x="0" y="0"/>
                </a:moveTo>
                <a:lnTo>
                  <a:pt x="3808435" y="0"/>
                </a:lnTo>
                <a:lnTo>
                  <a:pt x="380843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1537736" y="4038186"/>
            <a:ext cx="15212529" cy="5395352"/>
            <a:chOff x="0" y="0"/>
            <a:chExt cx="4006592" cy="1420998"/>
          </a:xfrm>
        </p:grpSpPr>
        <p:sp>
          <p:nvSpPr>
            <p:cNvPr name="Freeform 4" id="4"/>
            <p:cNvSpPr/>
            <p:nvPr/>
          </p:nvSpPr>
          <p:spPr>
            <a:xfrm flipH="false" flipV="false" rot="0">
              <a:off x="0" y="0"/>
              <a:ext cx="4006592" cy="1420998"/>
            </a:xfrm>
            <a:custGeom>
              <a:avLst/>
              <a:gdLst/>
              <a:ahLst/>
              <a:cxnLst/>
              <a:rect r="r" b="b" t="t" l="l"/>
              <a:pathLst>
                <a:path h="1420998" w="4006592">
                  <a:moveTo>
                    <a:pt x="50892" y="0"/>
                  </a:moveTo>
                  <a:lnTo>
                    <a:pt x="3955700" y="0"/>
                  </a:lnTo>
                  <a:cubicBezTo>
                    <a:pt x="3983807" y="0"/>
                    <a:pt x="4006592" y="22785"/>
                    <a:pt x="4006592" y="50892"/>
                  </a:cubicBezTo>
                  <a:lnTo>
                    <a:pt x="4006592" y="1370106"/>
                  </a:lnTo>
                  <a:cubicBezTo>
                    <a:pt x="4006592" y="1383604"/>
                    <a:pt x="4001230" y="1396548"/>
                    <a:pt x="3991686" y="1406092"/>
                  </a:cubicBezTo>
                  <a:cubicBezTo>
                    <a:pt x="3982142" y="1415636"/>
                    <a:pt x="3969198" y="1420998"/>
                    <a:pt x="3955700" y="1420998"/>
                  </a:cubicBezTo>
                  <a:lnTo>
                    <a:pt x="50892" y="1420998"/>
                  </a:lnTo>
                  <a:cubicBezTo>
                    <a:pt x="37394" y="1420998"/>
                    <a:pt x="24450" y="1415636"/>
                    <a:pt x="14906" y="1406092"/>
                  </a:cubicBezTo>
                  <a:cubicBezTo>
                    <a:pt x="5362" y="1396548"/>
                    <a:pt x="0" y="1383604"/>
                    <a:pt x="0" y="1370106"/>
                  </a:cubicBezTo>
                  <a:lnTo>
                    <a:pt x="0" y="50892"/>
                  </a:lnTo>
                  <a:cubicBezTo>
                    <a:pt x="0" y="37394"/>
                    <a:pt x="5362" y="24450"/>
                    <a:pt x="14906" y="14906"/>
                  </a:cubicBezTo>
                  <a:cubicBezTo>
                    <a:pt x="24450" y="5362"/>
                    <a:pt x="37394" y="0"/>
                    <a:pt x="50892" y="0"/>
                  </a:cubicBezTo>
                  <a:close/>
                </a:path>
              </a:pathLst>
            </a:custGeom>
            <a:solidFill>
              <a:srgbClr val="000000">
                <a:alpha val="0"/>
              </a:srgbClr>
            </a:solidFill>
            <a:ln w="47625" cap="rnd">
              <a:solidFill>
                <a:srgbClr val="337271"/>
              </a:solidFill>
              <a:prstDash val="lgDash"/>
              <a:round/>
            </a:ln>
          </p:spPr>
        </p:sp>
        <p:sp>
          <p:nvSpPr>
            <p:cNvPr name="TextBox 5" id="5"/>
            <p:cNvSpPr txBox="true"/>
            <p:nvPr/>
          </p:nvSpPr>
          <p:spPr>
            <a:xfrm>
              <a:off x="0" y="-38100"/>
              <a:ext cx="4006592" cy="145909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512678" y="771525"/>
            <a:ext cx="11262644" cy="1628773"/>
          </a:xfrm>
          <a:prstGeom prst="rect">
            <a:avLst/>
          </a:prstGeom>
        </p:spPr>
        <p:txBody>
          <a:bodyPr anchor="t" rtlCol="false" tIns="0" lIns="0" bIns="0" rIns="0">
            <a:spAutoFit/>
          </a:bodyPr>
          <a:lstStyle/>
          <a:p>
            <a:pPr algn="ctr">
              <a:lnSpc>
                <a:spcPts val="12600"/>
              </a:lnSpc>
            </a:pPr>
          </a:p>
        </p:txBody>
      </p:sp>
      <p:sp>
        <p:nvSpPr>
          <p:cNvPr name="TextBox 7" id="7"/>
          <p:cNvSpPr txBox="true"/>
          <p:nvPr/>
        </p:nvSpPr>
        <p:spPr>
          <a:xfrm rot="0">
            <a:off x="2632262" y="4413188"/>
            <a:ext cx="13023476" cy="4597723"/>
          </a:xfrm>
          <a:prstGeom prst="rect">
            <a:avLst/>
          </a:prstGeom>
        </p:spPr>
        <p:txBody>
          <a:bodyPr anchor="t" rtlCol="false" tIns="0" lIns="0" bIns="0" rIns="0">
            <a:spAutoFit/>
          </a:bodyPr>
          <a:lstStyle/>
          <a:p>
            <a:pPr algn="l">
              <a:lnSpc>
                <a:spcPts val="3307"/>
              </a:lnSpc>
            </a:pPr>
            <a:r>
              <a:rPr lang="en-US" sz="2362" b="true">
                <a:solidFill>
                  <a:srgbClr val="337271"/>
                </a:solidFill>
                <a:latin typeface="Nunito Bold"/>
                <a:ea typeface="Nunito Bold"/>
                <a:cs typeface="Nunito Bold"/>
                <a:sym typeface="Nunito Bold"/>
              </a:rPr>
              <a:t>To evaluate the models, we used:</a:t>
            </a:r>
          </a:p>
          <a:p>
            <a:pPr algn="l">
              <a:lnSpc>
                <a:spcPts val="3307"/>
              </a:lnSpc>
            </a:pPr>
          </a:p>
          <a:p>
            <a:pPr algn="l" marL="510014" indent="-255007" lvl="1">
              <a:lnSpc>
                <a:spcPts val="3307"/>
              </a:lnSpc>
              <a:buFont typeface="Arial"/>
              <a:buChar char="•"/>
            </a:pPr>
            <a:r>
              <a:rPr lang="en-US" sz="2362">
                <a:solidFill>
                  <a:srgbClr val="337271"/>
                </a:solidFill>
                <a:latin typeface="Nunito"/>
                <a:ea typeface="Nunito"/>
                <a:cs typeface="Nunito"/>
                <a:sym typeface="Nunito"/>
              </a:rPr>
              <a:t>MAE</a:t>
            </a:r>
          </a:p>
          <a:p>
            <a:pPr algn="l" marL="510014" indent="-255007" lvl="1">
              <a:lnSpc>
                <a:spcPts val="3307"/>
              </a:lnSpc>
              <a:buFont typeface="Arial"/>
              <a:buChar char="•"/>
            </a:pPr>
            <a:r>
              <a:rPr lang="en-US" b="true" sz="2362">
                <a:solidFill>
                  <a:srgbClr val="337271"/>
                </a:solidFill>
                <a:latin typeface="Nunito Bold"/>
                <a:ea typeface="Nunito Bold"/>
                <a:cs typeface="Nunito Bold"/>
                <a:sym typeface="Nunito Bold"/>
              </a:rPr>
              <a:t>RMSE</a:t>
            </a:r>
          </a:p>
          <a:p>
            <a:pPr algn="l" marL="510014" indent="-255007" lvl="1">
              <a:lnSpc>
                <a:spcPts val="3307"/>
              </a:lnSpc>
              <a:buFont typeface="Arial"/>
              <a:buChar char="•"/>
            </a:pPr>
            <a:r>
              <a:rPr lang="en-US" b="true" sz="2362">
                <a:solidFill>
                  <a:srgbClr val="337271"/>
                </a:solidFill>
                <a:latin typeface="Nunito Bold"/>
                <a:ea typeface="Nunito Bold"/>
                <a:cs typeface="Nunito Bold"/>
                <a:sym typeface="Nunito Bold"/>
              </a:rPr>
              <a:t>Recall</a:t>
            </a:r>
          </a:p>
          <a:p>
            <a:pPr algn="l" marL="510014" indent="-255007" lvl="1">
              <a:lnSpc>
                <a:spcPts val="3307"/>
              </a:lnSpc>
              <a:buFont typeface="Arial"/>
              <a:buChar char="•"/>
            </a:pPr>
            <a:r>
              <a:rPr lang="en-US" b="true" sz="2362">
                <a:solidFill>
                  <a:srgbClr val="337271"/>
                </a:solidFill>
                <a:latin typeface="Nunito Bold"/>
                <a:ea typeface="Nunito Bold"/>
                <a:cs typeface="Nunito Bold"/>
                <a:sym typeface="Nunito Bold"/>
              </a:rPr>
              <a:t>MAPE</a:t>
            </a:r>
          </a:p>
          <a:p>
            <a:pPr algn="l" marL="510014" indent="-255007" lvl="1">
              <a:lnSpc>
                <a:spcPts val="3307"/>
              </a:lnSpc>
              <a:buFont typeface="Arial"/>
              <a:buChar char="•"/>
            </a:pPr>
            <a:r>
              <a:rPr lang="en-US" b="true" sz="2362">
                <a:solidFill>
                  <a:srgbClr val="337271"/>
                </a:solidFill>
                <a:latin typeface="Nunito Bold"/>
                <a:ea typeface="Nunito Bold"/>
                <a:cs typeface="Nunito Bold"/>
                <a:sym typeface="Nunito Bold"/>
              </a:rPr>
              <a:t>R2 Score</a:t>
            </a:r>
          </a:p>
          <a:p>
            <a:pPr algn="l">
              <a:lnSpc>
                <a:spcPts val="3307"/>
              </a:lnSpc>
            </a:pPr>
          </a:p>
          <a:p>
            <a:pPr algn="l">
              <a:lnSpc>
                <a:spcPts val="3307"/>
              </a:lnSpc>
            </a:pPr>
            <a:r>
              <a:rPr lang="en-US" sz="2362" b="true">
                <a:solidFill>
                  <a:srgbClr val="337271"/>
                </a:solidFill>
                <a:latin typeface="Nunito Bold"/>
                <a:ea typeface="Nunito Bold"/>
                <a:cs typeface="Nunito Bold"/>
                <a:sym typeface="Nunito Bold"/>
              </a:rPr>
              <a:t>These metrics help us understand not just how many predictions are correct, but how good the predictions are.</a:t>
            </a:r>
          </a:p>
          <a:p>
            <a:pPr algn="l">
              <a:lnSpc>
                <a:spcPts val="3307"/>
              </a:lnSpc>
            </a:pPr>
          </a:p>
        </p:txBody>
      </p:sp>
      <p:sp>
        <p:nvSpPr>
          <p:cNvPr name="Freeform 8" id="8"/>
          <p:cNvSpPr/>
          <p:nvPr/>
        </p:nvSpPr>
        <p:spPr>
          <a:xfrm flipH="false" flipV="false" rot="0">
            <a:off x="-334072" y="-1475968"/>
            <a:ext cx="3808435" cy="4114800"/>
          </a:xfrm>
          <a:custGeom>
            <a:avLst/>
            <a:gdLst/>
            <a:ahLst/>
            <a:cxnLst/>
            <a:rect r="r" b="b" t="t" l="l"/>
            <a:pathLst>
              <a:path h="4114800" w="3808435">
                <a:moveTo>
                  <a:pt x="0" y="0"/>
                </a:moveTo>
                <a:lnTo>
                  <a:pt x="3808435" y="0"/>
                </a:lnTo>
                <a:lnTo>
                  <a:pt x="380843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3512678" y="1695858"/>
            <a:ext cx="11262644"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Evaluation Metrics</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1537736" y="4038186"/>
            <a:ext cx="15212529" cy="5395352"/>
            <a:chOff x="0" y="0"/>
            <a:chExt cx="4006592" cy="1420998"/>
          </a:xfrm>
        </p:grpSpPr>
        <p:sp>
          <p:nvSpPr>
            <p:cNvPr name="Freeform 4" id="4"/>
            <p:cNvSpPr/>
            <p:nvPr/>
          </p:nvSpPr>
          <p:spPr>
            <a:xfrm flipH="false" flipV="false" rot="0">
              <a:off x="0" y="0"/>
              <a:ext cx="4006592" cy="1420998"/>
            </a:xfrm>
            <a:custGeom>
              <a:avLst/>
              <a:gdLst/>
              <a:ahLst/>
              <a:cxnLst/>
              <a:rect r="r" b="b" t="t" l="l"/>
              <a:pathLst>
                <a:path h="1420998" w="4006592">
                  <a:moveTo>
                    <a:pt x="50892" y="0"/>
                  </a:moveTo>
                  <a:lnTo>
                    <a:pt x="3955700" y="0"/>
                  </a:lnTo>
                  <a:cubicBezTo>
                    <a:pt x="3983807" y="0"/>
                    <a:pt x="4006592" y="22785"/>
                    <a:pt x="4006592" y="50892"/>
                  </a:cubicBezTo>
                  <a:lnTo>
                    <a:pt x="4006592" y="1370106"/>
                  </a:lnTo>
                  <a:cubicBezTo>
                    <a:pt x="4006592" y="1383604"/>
                    <a:pt x="4001230" y="1396548"/>
                    <a:pt x="3991686" y="1406092"/>
                  </a:cubicBezTo>
                  <a:cubicBezTo>
                    <a:pt x="3982142" y="1415636"/>
                    <a:pt x="3969198" y="1420998"/>
                    <a:pt x="3955700" y="1420998"/>
                  </a:cubicBezTo>
                  <a:lnTo>
                    <a:pt x="50892" y="1420998"/>
                  </a:lnTo>
                  <a:cubicBezTo>
                    <a:pt x="37394" y="1420998"/>
                    <a:pt x="24450" y="1415636"/>
                    <a:pt x="14906" y="1406092"/>
                  </a:cubicBezTo>
                  <a:cubicBezTo>
                    <a:pt x="5362" y="1396548"/>
                    <a:pt x="0" y="1383604"/>
                    <a:pt x="0" y="1370106"/>
                  </a:cubicBezTo>
                  <a:lnTo>
                    <a:pt x="0" y="50892"/>
                  </a:lnTo>
                  <a:cubicBezTo>
                    <a:pt x="0" y="37394"/>
                    <a:pt x="5362" y="24450"/>
                    <a:pt x="14906" y="14906"/>
                  </a:cubicBezTo>
                  <a:cubicBezTo>
                    <a:pt x="24450" y="5362"/>
                    <a:pt x="37394" y="0"/>
                    <a:pt x="50892" y="0"/>
                  </a:cubicBezTo>
                  <a:close/>
                </a:path>
              </a:pathLst>
            </a:custGeom>
            <a:solidFill>
              <a:srgbClr val="000000">
                <a:alpha val="0"/>
              </a:srgbClr>
            </a:solidFill>
            <a:ln w="47625" cap="rnd">
              <a:solidFill>
                <a:srgbClr val="337271"/>
              </a:solidFill>
              <a:prstDash val="lgDash"/>
              <a:round/>
            </a:ln>
          </p:spPr>
        </p:sp>
        <p:sp>
          <p:nvSpPr>
            <p:cNvPr name="TextBox 5" id="5"/>
            <p:cNvSpPr txBox="true"/>
            <p:nvPr/>
          </p:nvSpPr>
          <p:spPr>
            <a:xfrm>
              <a:off x="0" y="-38100"/>
              <a:ext cx="4006592" cy="145909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512678" y="771525"/>
            <a:ext cx="11262644" cy="1628773"/>
          </a:xfrm>
          <a:prstGeom prst="rect">
            <a:avLst/>
          </a:prstGeom>
        </p:spPr>
        <p:txBody>
          <a:bodyPr anchor="t" rtlCol="false" tIns="0" lIns="0" bIns="0" rIns="0">
            <a:spAutoFit/>
          </a:bodyPr>
          <a:lstStyle/>
          <a:p>
            <a:pPr algn="ctr">
              <a:lnSpc>
                <a:spcPts val="12600"/>
              </a:lnSpc>
            </a:pPr>
          </a:p>
        </p:txBody>
      </p:sp>
      <p:sp>
        <p:nvSpPr>
          <p:cNvPr name="TextBox 7" id="7"/>
          <p:cNvSpPr txBox="true"/>
          <p:nvPr/>
        </p:nvSpPr>
        <p:spPr>
          <a:xfrm rot="0">
            <a:off x="2475219" y="4902889"/>
            <a:ext cx="13086474" cy="3263656"/>
          </a:xfrm>
          <a:prstGeom prst="rect">
            <a:avLst/>
          </a:prstGeom>
        </p:spPr>
        <p:txBody>
          <a:bodyPr anchor="t" rtlCol="false" tIns="0" lIns="0" bIns="0" rIns="0">
            <a:spAutoFit/>
          </a:bodyPr>
          <a:lstStyle/>
          <a:p>
            <a:pPr algn="l">
              <a:lnSpc>
                <a:spcPts val="2875"/>
              </a:lnSpc>
            </a:pPr>
            <a:r>
              <a:rPr lang="en-US" sz="2054">
                <a:solidFill>
                  <a:srgbClr val="337271"/>
                </a:solidFill>
                <a:latin typeface="Nunito"/>
                <a:ea typeface="Nunito"/>
                <a:cs typeface="Nunito"/>
                <a:sym typeface="Nunito"/>
              </a:rPr>
              <a:t>Optimizing Model Performance</a:t>
            </a:r>
          </a:p>
          <a:p>
            <a:pPr algn="l">
              <a:lnSpc>
                <a:spcPts val="2875"/>
              </a:lnSpc>
            </a:pPr>
            <a:r>
              <a:rPr lang="en-US" sz="2054" b="true">
                <a:solidFill>
                  <a:srgbClr val="337271"/>
                </a:solidFill>
                <a:latin typeface="Nunito Bold"/>
                <a:ea typeface="Nunito Bold"/>
                <a:cs typeface="Nunito Bold"/>
                <a:sym typeface="Nunito Bold"/>
              </a:rPr>
              <a:t>We applied GridSearchCV to improve performance by tuning key hyperparameters:</a:t>
            </a:r>
          </a:p>
          <a:p>
            <a:pPr algn="l" marL="443461" indent="-221731" lvl="1">
              <a:lnSpc>
                <a:spcPts val="2875"/>
              </a:lnSpc>
              <a:buFont typeface="Arial"/>
              <a:buChar char="•"/>
            </a:pPr>
            <a:r>
              <a:rPr lang="en-US" sz="2054">
                <a:solidFill>
                  <a:srgbClr val="337271"/>
                </a:solidFill>
                <a:latin typeface="Nunito"/>
                <a:ea typeface="Nunito"/>
                <a:cs typeface="Nunito"/>
                <a:sym typeface="Nunito"/>
              </a:rPr>
              <a:t>Cross-validation was used to avoid overfitting during the tuning process.</a:t>
            </a:r>
          </a:p>
          <a:p>
            <a:pPr algn="l" marL="443461" indent="-221731" lvl="1">
              <a:lnSpc>
                <a:spcPts val="2875"/>
              </a:lnSpc>
              <a:buFont typeface="Arial"/>
              <a:buChar char="•"/>
            </a:pPr>
            <a:r>
              <a:rPr lang="en-US" sz="2054">
                <a:solidFill>
                  <a:srgbClr val="337271"/>
                </a:solidFill>
                <a:latin typeface="Nunito"/>
                <a:ea typeface="Nunito"/>
                <a:cs typeface="Nunito"/>
                <a:sym typeface="Nunito"/>
              </a:rPr>
              <a:t>Best parameters were selected based on performance metrics</a:t>
            </a:r>
          </a:p>
          <a:p>
            <a:pPr algn="l">
              <a:lnSpc>
                <a:spcPts val="2875"/>
              </a:lnSpc>
            </a:pPr>
          </a:p>
          <a:p>
            <a:pPr algn="l">
              <a:lnSpc>
                <a:spcPts val="2875"/>
              </a:lnSpc>
            </a:pPr>
          </a:p>
          <a:p>
            <a:pPr algn="l">
              <a:lnSpc>
                <a:spcPts val="2875"/>
              </a:lnSpc>
            </a:pPr>
          </a:p>
          <a:p>
            <a:pPr algn="l">
              <a:lnSpc>
                <a:spcPts val="2875"/>
              </a:lnSpc>
            </a:pPr>
          </a:p>
          <a:p>
            <a:pPr algn="l">
              <a:lnSpc>
                <a:spcPts val="2875"/>
              </a:lnSpc>
            </a:pPr>
            <a:r>
              <a:rPr lang="en-US" sz="2054">
                <a:solidFill>
                  <a:srgbClr val="337271"/>
                </a:solidFill>
                <a:latin typeface="Nunito"/>
                <a:ea typeface="Nunito"/>
                <a:cs typeface="Nunito"/>
                <a:sym typeface="Nunito"/>
              </a:rPr>
              <a:t>Each model was trained on the same dataset after preprocessing, and evaluated based on performance metrics </a:t>
            </a:r>
          </a:p>
        </p:txBody>
      </p:sp>
      <p:sp>
        <p:nvSpPr>
          <p:cNvPr name="Freeform 8" id="8"/>
          <p:cNvSpPr/>
          <p:nvPr/>
        </p:nvSpPr>
        <p:spPr>
          <a:xfrm flipH="false" flipV="false" rot="0">
            <a:off x="-334072" y="-1475968"/>
            <a:ext cx="3808435" cy="4114800"/>
          </a:xfrm>
          <a:custGeom>
            <a:avLst/>
            <a:gdLst/>
            <a:ahLst/>
            <a:cxnLst/>
            <a:rect r="r" b="b" t="t" l="l"/>
            <a:pathLst>
              <a:path h="4114800" w="3808435">
                <a:moveTo>
                  <a:pt x="0" y="0"/>
                </a:moveTo>
                <a:lnTo>
                  <a:pt x="3808435" y="0"/>
                </a:lnTo>
                <a:lnTo>
                  <a:pt x="380843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3512678" y="657224"/>
            <a:ext cx="11262644" cy="32289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Hyperparameter Tuning</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3247391" y="4200526"/>
            <a:ext cx="11793217"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Why XGBoost Wins ? </a:t>
            </a:r>
          </a:p>
        </p:txBody>
      </p:sp>
      <p:sp>
        <p:nvSpPr>
          <p:cNvPr name="Freeform 4" id="4"/>
          <p:cNvSpPr/>
          <p:nvPr/>
        </p:nvSpPr>
        <p:spPr>
          <a:xfrm flipH="false" flipV="false" rot="0">
            <a:off x="-334072" y="-1475968"/>
            <a:ext cx="3808435" cy="4114800"/>
          </a:xfrm>
          <a:custGeom>
            <a:avLst/>
            <a:gdLst/>
            <a:ahLst/>
            <a:cxnLst/>
            <a:rect r="r" b="b" t="t" l="l"/>
            <a:pathLst>
              <a:path h="4114800" w="3808435">
                <a:moveTo>
                  <a:pt x="0" y="0"/>
                </a:moveTo>
                <a:lnTo>
                  <a:pt x="3808435" y="0"/>
                </a:lnTo>
                <a:lnTo>
                  <a:pt x="380843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334072" y="-1475968"/>
            <a:ext cx="3808435" cy="4114800"/>
          </a:xfrm>
          <a:custGeom>
            <a:avLst/>
            <a:gdLst/>
            <a:ahLst/>
            <a:cxnLst/>
            <a:rect r="r" b="b" t="t" l="l"/>
            <a:pathLst>
              <a:path h="4114800" w="3808435">
                <a:moveTo>
                  <a:pt x="0" y="0"/>
                </a:moveTo>
                <a:lnTo>
                  <a:pt x="3808435" y="0"/>
                </a:lnTo>
                <a:lnTo>
                  <a:pt x="380843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23767" y="3336612"/>
            <a:ext cx="17543335" cy="1318895"/>
          </a:xfrm>
          <a:prstGeom prst="rect">
            <a:avLst/>
          </a:prstGeom>
        </p:spPr>
        <p:txBody>
          <a:bodyPr anchor="t" rtlCol="false" tIns="0" lIns="0" bIns="0" rIns="0">
            <a:spAutoFit/>
          </a:bodyPr>
          <a:lstStyle/>
          <a:p>
            <a:pPr algn="l">
              <a:lnSpc>
                <a:spcPts val="3219"/>
              </a:lnSpc>
              <a:spcBef>
                <a:spcPct val="0"/>
              </a:spcBef>
            </a:pPr>
            <a:r>
              <a:rPr lang="en-US" b="true" sz="2299">
                <a:solidFill>
                  <a:srgbClr val="000000"/>
                </a:solidFill>
                <a:latin typeface="AC Diary Girl"/>
                <a:ea typeface="AC Diary Girl"/>
                <a:cs typeface="AC Diary Girl"/>
                <a:sym typeface="AC Diary Girl"/>
              </a:rPr>
              <a:t>Best Overall Performance:</a:t>
            </a:r>
          </a:p>
          <a:p>
            <a:pPr algn="l">
              <a:lnSpc>
                <a:spcPts val="3639"/>
              </a:lnSpc>
              <a:spcBef>
                <a:spcPct val="0"/>
              </a:spcBef>
            </a:pPr>
            <a:r>
              <a:rPr lang="en-US" b="true" sz="2599">
                <a:solidFill>
                  <a:srgbClr val="000000"/>
                </a:solidFill>
                <a:latin typeface="AC Diary Girl"/>
                <a:ea typeface="AC Diary Girl"/>
                <a:cs typeface="AC Diary Girl"/>
                <a:sym typeface="AC Diary Girl"/>
              </a:rPr>
              <a:t> XGBoost consistently achieved the highest scores across all key evaluation metrics (Accuracy, F1-score, ROC-AUC), both before and after hyperparameter tuning.</a:t>
            </a:r>
          </a:p>
        </p:txBody>
      </p:sp>
      <p:graphicFrame>
        <p:nvGraphicFramePr>
          <p:cNvPr name="Object 5" id="5"/>
          <p:cNvGraphicFramePr/>
          <p:nvPr/>
        </p:nvGraphicFramePr>
        <p:xfrm>
          <a:off x="1856028" y="6322949"/>
          <a:ext cx="12573000" cy="2095500"/>
        </p:xfrm>
        <a:graphic>
          <a:graphicData uri="http://schemas.openxmlformats.org/presentationml/2006/ole">
            <p:oleObj imgW="15087600" imgH="46101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3406006" y="9057766"/>
            <a:ext cx="4196989" cy="770720"/>
          </a:xfrm>
          <a:custGeom>
            <a:avLst/>
            <a:gdLst/>
            <a:ahLst/>
            <a:cxnLst/>
            <a:rect r="r" b="b" t="t" l="l"/>
            <a:pathLst>
              <a:path h="770720" w="4196989">
                <a:moveTo>
                  <a:pt x="0" y="0"/>
                </a:moveTo>
                <a:lnTo>
                  <a:pt x="4196989" y="0"/>
                </a:lnTo>
                <a:lnTo>
                  <a:pt x="4196989" y="770720"/>
                </a:lnTo>
                <a:lnTo>
                  <a:pt x="0" y="7707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484269" y="1267195"/>
            <a:ext cx="13319462" cy="7752610"/>
          </a:xfrm>
          <a:custGeom>
            <a:avLst/>
            <a:gdLst/>
            <a:ahLst/>
            <a:cxnLst/>
            <a:rect r="r" b="b" t="t" l="l"/>
            <a:pathLst>
              <a:path h="7752610" w="13319462">
                <a:moveTo>
                  <a:pt x="0" y="0"/>
                </a:moveTo>
                <a:lnTo>
                  <a:pt x="13319462" y="0"/>
                </a:lnTo>
                <a:lnTo>
                  <a:pt x="13319462" y="7752610"/>
                </a:lnTo>
                <a:lnTo>
                  <a:pt x="0" y="7752610"/>
                </a:lnTo>
                <a:lnTo>
                  <a:pt x="0" y="0"/>
                </a:lnTo>
                <a:close/>
              </a:path>
            </a:pathLst>
          </a:custGeom>
          <a:blipFill>
            <a:blip r:embed="rId5"/>
            <a:stretch>
              <a:fillRect l="0" t="0" r="0" b="0"/>
            </a:stretch>
          </a:blipFill>
        </p:spPr>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3406006" y="9057766"/>
            <a:ext cx="4196989" cy="770720"/>
          </a:xfrm>
          <a:custGeom>
            <a:avLst/>
            <a:gdLst/>
            <a:ahLst/>
            <a:cxnLst/>
            <a:rect r="r" b="b" t="t" l="l"/>
            <a:pathLst>
              <a:path h="770720" w="4196989">
                <a:moveTo>
                  <a:pt x="0" y="0"/>
                </a:moveTo>
                <a:lnTo>
                  <a:pt x="4196989" y="0"/>
                </a:lnTo>
                <a:lnTo>
                  <a:pt x="4196989" y="770720"/>
                </a:lnTo>
                <a:lnTo>
                  <a:pt x="0" y="7707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126442" y="1570575"/>
            <a:ext cx="12035116" cy="7145850"/>
          </a:xfrm>
          <a:custGeom>
            <a:avLst/>
            <a:gdLst/>
            <a:ahLst/>
            <a:cxnLst/>
            <a:rect r="r" b="b" t="t" l="l"/>
            <a:pathLst>
              <a:path h="7145850" w="12035116">
                <a:moveTo>
                  <a:pt x="0" y="0"/>
                </a:moveTo>
                <a:lnTo>
                  <a:pt x="12035116" y="0"/>
                </a:lnTo>
                <a:lnTo>
                  <a:pt x="12035116" y="7145850"/>
                </a:lnTo>
                <a:lnTo>
                  <a:pt x="0" y="7145850"/>
                </a:lnTo>
                <a:lnTo>
                  <a:pt x="0" y="0"/>
                </a:lnTo>
                <a:close/>
              </a:path>
            </a:pathLst>
          </a:custGeom>
          <a:blipFill>
            <a:blip r:embed="rId5"/>
            <a:stretch>
              <a:fillRect l="0" t="0" r="0" b="0"/>
            </a:stretch>
          </a:blipFill>
        </p:spPr>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4796206" y="2199700"/>
            <a:ext cx="8695587"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Insights</a:t>
            </a:r>
          </a:p>
        </p:txBody>
      </p:sp>
      <p:sp>
        <p:nvSpPr>
          <p:cNvPr name="TextBox 4" id="4"/>
          <p:cNvSpPr txBox="true"/>
          <p:nvPr/>
        </p:nvSpPr>
        <p:spPr>
          <a:xfrm rot="0">
            <a:off x="1974976" y="4115375"/>
            <a:ext cx="14338047" cy="5314950"/>
          </a:xfrm>
          <a:prstGeom prst="rect">
            <a:avLst/>
          </a:prstGeom>
        </p:spPr>
        <p:txBody>
          <a:bodyPr anchor="t" rtlCol="false" tIns="0" lIns="0" bIns="0" rIns="0">
            <a:spAutoFit/>
          </a:bodyPr>
          <a:lstStyle/>
          <a:p>
            <a:pPr algn="ctr">
              <a:lnSpc>
                <a:spcPts val="4200"/>
              </a:lnSpc>
            </a:pPr>
            <a:r>
              <a:rPr lang="en-US" sz="3000">
                <a:solidFill>
                  <a:srgbClr val="337271"/>
                </a:solidFill>
                <a:latin typeface="Nunito"/>
                <a:ea typeface="Nunito"/>
                <a:cs typeface="Nunito"/>
                <a:sym typeface="Nunito"/>
              </a:rPr>
              <a:t>In this project, we conducted a comprehensive analysis of sales data to uncover valuable business insights. Through exploratory data analysis, we identified key sales drivers across regions, segments, and time. We addressed data quality issues, engineered predictive features, and developed time-series models to forecast sales.</a:t>
            </a:r>
          </a:p>
          <a:p>
            <a:pPr algn="ctr">
              <a:lnSpc>
                <a:spcPts val="4200"/>
              </a:lnSpc>
            </a:pPr>
            <a:r>
              <a:rPr lang="en-US" sz="3000">
                <a:solidFill>
                  <a:srgbClr val="337271"/>
                </a:solidFill>
                <a:latin typeface="Nunito"/>
                <a:ea typeface="Nunito"/>
                <a:cs typeface="Nunito"/>
                <a:sym typeface="Nunito"/>
              </a:rPr>
              <a:t>Among all models, XGBoost proved the most effective, delivering superior accuracy and consistency. Insights derived from model performance and business trends enabled targeted recommendations across marketing, operations, and inventory.</a:t>
            </a:r>
          </a:p>
          <a:p>
            <a:pPr algn="ctr">
              <a:lnSpc>
                <a:spcPts val="4200"/>
              </a:lnSpc>
            </a:pPr>
            <a:r>
              <a:rPr lang="en-US" sz="3000">
                <a:solidFill>
                  <a:srgbClr val="337271"/>
                </a:solidFill>
                <a:latin typeface="Nunito"/>
                <a:ea typeface="Nunito"/>
                <a:cs typeface="Nunito"/>
                <a:sym typeface="Nunito"/>
              </a:rPr>
              <a:t>This end-to-end analysis lays the foundation for smarter decision-making and scalable growth strategies.</a:t>
            </a:r>
          </a:p>
          <a:p>
            <a:pPr algn="ctr">
              <a:lnSpc>
                <a:spcPts val="4200"/>
              </a:lnSpc>
            </a:pPr>
          </a:p>
        </p:txBody>
      </p:sp>
      <p:sp>
        <p:nvSpPr>
          <p:cNvPr name="Freeform 5" id="5"/>
          <p:cNvSpPr/>
          <p:nvPr/>
        </p:nvSpPr>
        <p:spPr>
          <a:xfrm flipH="true" flipV="false" rot="0">
            <a:off x="15690050" y="7739359"/>
            <a:ext cx="3551363" cy="1646945"/>
          </a:xfrm>
          <a:custGeom>
            <a:avLst/>
            <a:gdLst/>
            <a:ahLst/>
            <a:cxnLst/>
            <a:rect r="r" b="b" t="t" l="l"/>
            <a:pathLst>
              <a:path h="1646945" w="3551363">
                <a:moveTo>
                  <a:pt x="3551363" y="0"/>
                </a:moveTo>
                <a:lnTo>
                  <a:pt x="0" y="0"/>
                </a:lnTo>
                <a:lnTo>
                  <a:pt x="0" y="1646944"/>
                </a:lnTo>
                <a:lnTo>
                  <a:pt x="3551363" y="1646944"/>
                </a:lnTo>
                <a:lnTo>
                  <a:pt x="355136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46982" y="1028700"/>
            <a:ext cx="3551363" cy="1646945"/>
          </a:xfrm>
          <a:custGeom>
            <a:avLst/>
            <a:gdLst/>
            <a:ahLst/>
            <a:cxnLst/>
            <a:rect r="r" b="b" t="t" l="l"/>
            <a:pathLst>
              <a:path h="1646945" w="3551363">
                <a:moveTo>
                  <a:pt x="0" y="0"/>
                </a:moveTo>
                <a:lnTo>
                  <a:pt x="3551364" y="0"/>
                </a:lnTo>
                <a:lnTo>
                  <a:pt x="3551364" y="1646945"/>
                </a:lnTo>
                <a:lnTo>
                  <a:pt x="0" y="16469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334072" y="-1475968"/>
            <a:ext cx="3808435" cy="4114800"/>
          </a:xfrm>
          <a:custGeom>
            <a:avLst/>
            <a:gdLst/>
            <a:ahLst/>
            <a:cxnLst/>
            <a:rect r="r" b="b" t="t" l="l"/>
            <a:pathLst>
              <a:path h="4114800" w="3808435">
                <a:moveTo>
                  <a:pt x="0" y="0"/>
                </a:moveTo>
                <a:lnTo>
                  <a:pt x="3808435" y="0"/>
                </a:lnTo>
                <a:lnTo>
                  <a:pt x="380843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406006" y="9057766"/>
            <a:ext cx="4196989" cy="770720"/>
          </a:xfrm>
          <a:custGeom>
            <a:avLst/>
            <a:gdLst/>
            <a:ahLst/>
            <a:cxnLst/>
            <a:rect r="r" b="b" t="t" l="l"/>
            <a:pathLst>
              <a:path h="770720" w="4196989">
                <a:moveTo>
                  <a:pt x="0" y="0"/>
                </a:moveTo>
                <a:lnTo>
                  <a:pt x="4196989" y="0"/>
                </a:lnTo>
                <a:lnTo>
                  <a:pt x="4196989" y="770720"/>
                </a:lnTo>
                <a:lnTo>
                  <a:pt x="0" y="7707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aphicFrame>
        <p:nvGraphicFramePr>
          <p:cNvPr name="Table 5" id="5"/>
          <p:cNvGraphicFramePr>
            <a:graphicFrameLocks noGrp="true"/>
          </p:cNvGraphicFramePr>
          <p:nvPr/>
        </p:nvGraphicFramePr>
        <p:xfrm>
          <a:off x="3257550" y="3947376"/>
          <a:ext cx="11772900" cy="4353450"/>
        </p:xfrm>
        <a:graphic>
          <a:graphicData uri="http://schemas.openxmlformats.org/drawingml/2006/table">
            <a:tbl>
              <a:tblPr/>
              <a:tblGrid>
                <a:gridCol w="3067700"/>
                <a:gridCol w="8705200"/>
              </a:tblGrid>
              <a:tr h="1028173">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Order 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Unique identifier for each order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44225">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Order Date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Date when the order was placed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76404">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Ship Date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Date when the order was shipped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04649">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Ship Mode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Shipping method used (e.g., First Class, Standard Class)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4029949" y="1553084"/>
            <a:ext cx="10228101"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Data dictionary</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3385591" y="1732671"/>
            <a:ext cx="11516817"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Model Deployment</a:t>
            </a:r>
          </a:p>
        </p:txBody>
      </p:sp>
      <p:sp>
        <p:nvSpPr>
          <p:cNvPr name="TextBox 4" id="4"/>
          <p:cNvSpPr txBox="true"/>
          <p:nvPr/>
        </p:nvSpPr>
        <p:spPr>
          <a:xfrm rot="0">
            <a:off x="1175234" y="3771323"/>
            <a:ext cx="16084066" cy="47815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337271"/>
                </a:solidFill>
                <a:latin typeface="Nunito"/>
                <a:ea typeface="Nunito"/>
                <a:cs typeface="Nunito"/>
                <a:sym typeface="Nunito"/>
              </a:rPr>
              <a:t>The best-performing model (XGBoost) was deployed using Streamlit.</a:t>
            </a:r>
          </a:p>
          <a:p>
            <a:pPr algn="l" marL="647700" indent="-323850" lvl="1">
              <a:lnSpc>
                <a:spcPts val="4200"/>
              </a:lnSpc>
              <a:buFont typeface="Arial"/>
              <a:buChar char="•"/>
            </a:pPr>
            <a:r>
              <a:rPr lang="en-US" sz="3000">
                <a:solidFill>
                  <a:srgbClr val="337271"/>
                </a:solidFill>
                <a:latin typeface="Nunito"/>
                <a:ea typeface="Nunito"/>
                <a:cs typeface="Nunito"/>
                <a:sym typeface="Nunito"/>
              </a:rPr>
              <a:t> </a:t>
            </a:r>
            <a:r>
              <a:rPr lang="en-US" sz="3000">
                <a:solidFill>
                  <a:srgbClr val="337271"/>
                </a:solidFill>
                <a:latin typeface="Nunito"/>
                <a:ea typeface="Nunito"/>
                <a:cs typeface="Nunito"/>
                <a:sym typeface="Nunito"/>
              </a:rPr>
              <a:t>The app allows users to interact with the model and make predictions in real-time.</a:t>
            </a:r>
          </a:p>
          <a:p>
            <a:pPr algn="l">
              <a:lnSpc>
                <a:spcPts val="4200"/>
              </a:lnSpc>
            </a:pPr>
          </a:p>
          <a:p>
            <a:pPr algn="l">
              <a:lnSpc>
                <a:spcPts val="4200"/>
              </a:lnSpc>
            </a:pPr>
            <a:r>
              <a:rPr lang="en-US" sz="3000">
                <a:solidFill>
                  <a:srgbClr val="337271"/>
                </a:solidFill>
                <a:latin typeface="Nunito"/>
                <a:ea typeface="Nunito"/>
                <a:cs typeface="Nunito"/>
                <a:sym typeface="Nunito"/>
              </a:rPr>
              <a:t>Access the app online </a:t>
            </a:r>
            <a:r>
              <a:rPr lang="en-US" sz="3000" u="sng">
                <a:solidFill>
                  <a:srgbClr val="38B6FF"/>
                </a:solidFill>
                <a:latin typeface="Nunito"/>
                <a:ea typeface="Nunito"/>
                <a:cs typeface="Nunito"/>
                <a:sym typeface="Nunito"/>
                <a:hlinkClick r:id="rId3" tooltip="https://depiapp-vpwfjn4zcim93ut6jjpadg.streamlit.app"/>
              </a:rPr>
              <a:t>here</a:t>
            </a:r>
            <a:r>
              <a:rPr lang="en-US" sz="3000">
                <a:solidFill>
                  <a:srgbClr val="337271"/>
                </a:solidFill>
                <a:latin typeface="Nunito"/>
                <a:ea typeface="Nunito"/>
                <a:cs typeface="Nunito"/>
                <a:sym typeface="Nunito"/>
              </a:rPr>
              <a:t>:</a:t>
            </a:r>
          </a:p>
          <a:p>
            <a:pPr algn="l">
              <a:lnSpc>
                <a:spcPts val="4200"/>
              </a:lnSpc>
            </a:pPr>
          </a:p>
          <a:p>
            <a:pPr algn="l">
              <a:lnSpc>
                <a:spcPts val="4200"/>
              </a:lnSpc>
            </a:pPr>
            <a:r>
              <a:rPr lang="en-US" sz="3000">
                <a:solidFill>
                  <a:srgbClr val="337271"/>
                </a:solidFill>
                <a:latin typeface="Nunito"/>
                <a:ea typeface="Nunito"/>
                <a:cs typeface="Nunito"/>
                <a:sym typeface="Nunito"/>
                <a:hlinkClick r:id="rId4" tooltip="https://depiapp-vpwfjn4zcim93ut6jjpadg.streamlit.app"/>
              </a:rPr>
              <a:t>A simple and interactive web application was built to allow users to test the model with real inputs.</a:t>
            </a:r>
          </a:p>
          <a:p>
            <a:pPr algn="l">
              <a:lnSpc>
                <a:spcPts val="4200"/>
              </a:lnSpc>
            </a:pPr>
          </a:p>
          <a:p>
            <a:pPr algn="l">
              <a:lnSpc>
                <a:spcPts val="4200"/>
              </a:lnSpc>
            </a:pPr>
          </a:p>
        </p:txBody>
      </p:sp>
      <p:sp>
        <p:nvSpPr>
          <p:cNvPr name="Freeform 5" id="5"/>
          <p:cNvSpPr/>
          <p:nvPr/>
        </p:nvSpPr>
        <p:spPr>
          <a:xfrm flipH="true" flipV="false" rot="0">
            <a:off x="15690050" y="7739359"/>
            <a:ext cx="3551363" cy="1646945"/>
          </a:xfrm>
          <a:custGeom>
            <a:avLst/>
            <a:gdLst/>
            <a:ahLst/>
            <a:cxnLst/>
            <a:rect r="r" b="b" t="t" l="l"/>
            <a:pathLst>
              <a:path h="1646945" w="3551363">
                <a:moveTo>
                  <a:pt x="3551363" y="0"/>
                </a:moveTo>
                <a:lnTo>
                  <a:pt x="0" y="0"/>
                </a:lnTo>
                <a:lnTo>
                  <a:pt x="0" y="1646944"/>
                </a:lnTo>
                <a:lnTo>
                  <a:pt x="3551363" y="1646944"/>
                </a:lnTo>
                <a:lnTo>
                  <a:pt x="355136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46982" y="1028700"/>
            <a:ext cx="3551363" cy="1646945"/>
          </a:xfrm>
          <a:custGeom>
            <a:avLst/>
            <a:gdLst/>
            <a:ahLst/>
            <a:cxnLst/>
            <a:rect r="r" b="b" t="t" l="l"/>
            <a:pathLst>
              <a:path h="1646945" w="3551363">
                <a:moveTo>
                  <a:pt x="0" y="0"/>
                </a:moveTo>
                <a:lnTo>
                  <a:pt x="3551364" y="0"/>
                </a:lnTo>
                <a:lnTo>
                  <a:pt x="3551364" y="1646945"/>
                </a:lnTo>
                <a:lnTo>
                  <a:pt x="0" y="16469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4796206" y="4200526"/>
            <a:ext cx="8695587"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Q&amp;A Session</a:t>
            </a:r>
          </a:p>
        </p:txBody>
      </p:sp>
      <p:sp>
        <p:nvSpPr>
          <p:cNvPr name="Freeform 4" id="4"/>
          <p:cNvSpPr/>
          <p:nvPr/>
        </p:nvSpPr>
        <p:spPr>
          <a:xfrm flipH="false" flipV="false" rot="-465442">
            <a:off x="15105791" y="2458225"/>
            <a:ext cx="2013817" cy="2206373"/>
          </a:xfrm>
          <a:custGeom>
            <a:avLst/>
            <a:gdLst/>
            <a:ahLst/>
            <a:cxnLst/>
            <a:rect r="r" b="b" t="t" l="l"/>
            <a:pathLst>
              <a:path h="2206373" w="2013817">
                <a:moveTo>
                  <a:pt x="0" y="0"/>
                </a:moveTo>
                <a:lnTo>
                  <a:pt x="2013817" y="0"/>
                </a:lnTo>
                <a:lnTo>
                  <a:pt x="2013817" y="2206373"/>
                </a:lnTo>
                <a:lnTo>
                  <a:pt x="0" y="22063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34072" y="-1475968"/>
            <a:ext cx="3808435" cy="4114800"/>
          </a:xfrm>
          <a:custGeom>
            <a:avLst/>
            <a:gdLst/>
            <a:ahLst/>
            <a:cxnLst/>
            <a:rect r="r" b="b" t="t" l="l"/>
            <a:pathLst>
              <a:path h="4114800" w="3808435">
                <a:moveTo>
                  <a:pt x="0" y="0"/>
                </a:moveTo>
                <a:lnTo>
                  <a:pt x="3808435" y="0"/>
                </a:lnTo>
                <a:lnTo>
                  <a:pt x="380843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062311" y="8487580"/>
            <a:ext cx="4196989" cy="770720"/>
          </a:xfrm>
          <a:custGeom>
            <a:avLst/>
            <a:gdLst/>
            <a:ahLst/>
            <a:cxnLst/>
            <a:rect r="r" b="b" t="t" l="l"/>
            <a:pathLst>
              <a:path h="770720" w="4196989">
                <a:moveTo>
                  <a:pt x="0" y="0"/>
                </a:moveTo>
                <a:lnTo>
                  <a:pt x="4196989" y="0"/>
                </a:lnTo>
                <a:lnTo>
                  <a:pt x="4196989" y="770720"/>
                </a:lnTo>
                <a:lnTo>
                  <a:pt x="0" y="7707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537417">
            <a:off x="1699513" y="6606455"/>
            <a:ext cx="3549699" cy="2562238"/>
          </a:xfrm>
          <a:custGeom>
            <a:avLst/>
            <a:gdLst/>
            <a:ahLst/>
            <a:cxnLst/>
            <a:rect r="r" b="b" t="t" l="l"/>
            <a:pathLst>
              <a:path h="2562238" w="3549699">
                <a:moveTo>
                  <a:pt x="0" y="0"/>
                </a:moveTo>
                <a:lnTo>
                  <a:pt x="3549700" y="0"/>
                </a:lnTo>
                <a:lnTo>
                  <a:pt x="3549700" y="2562237"/>
                </a:lnTo>
                <a:lnTo>
                  <a:pt x="0" y="25622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6465218" y="3200400"/>
            <a:ext cx="8695587" cy="4038600"/>
          </a:xfrm>
          <a:prstGeom prst="rect">
            <a:avLst/>
          </a:prstGeom>
        </p:spPr>
        <p:txBody>
          <a:bodyPr anchor="t" rtlCol="false" tIns="0" lIns="0" bIns="0" rIns="0">
            <a:spAutoFit/>
          </a:bodyPr>
          <a:lstStyle/>
          <a:p>
            <a:pPr algn="ctr">
              <a:lnSpc>
                <a:spcPts val="15000"/>
              </a:lnSpc>
            </a:pPr>
            <a:r>
              <a:rPr lang="en-US" sz="15000">
                <a:solidFill>
                  <a:srgbClr val="337271"/>
                </a:solidFill>
                <a:latin typeface="AC Diary Girl"/>
                <a:ea typeface="AC Diary Girl"/>
                <a:cs typeface="AC Diary Girl"/>
                <a:sym typeface="AC Diary Girl"/>
              </a:rPr>
              <a:t>Thank You</a:t>
            </a:r>
          </a:p>
        </p:txBody>
      </p:sp>
      <p:sp>
        <p:nvSpPr>
          <p:cNvPr name="Freeform 4" id="4"/>
          <p:cNvSpPr/>
          <p:nvPr/>
        </p:nvSpPr>
        <p:spPr>
          <a:xfrm flipH="false" flipV="false" rot="0">
            <a:off x="-334072" y="-1475968"/>
            <a:ext cx="3808435" cy="4114800"/>
          </a:xfrm>
          <a:custGeom>
            <a:avLst/>
            <a:gdLst/>
            <a:ahLst/>
            <a:cxnLst/>
            <a:rect r="r" b="b" t="t" l="l"/>
            <a:pathLst>
              <a:path h="4114800" w="3808435">
                <a:moveTo>
                  <a:pt x="0" y="0"/>
                </a:moveTo>
                <a:lnTo>
                  <a:pt x="3808435" y="0"/>
                </a:lnTo>
                <a:lnTo>
                  <a:pt x="380843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062311" y="8487580"/>
            <a:ext cx="4196989" cy="770720"/>
          </a:xfrm>
          <a:custGeom>
            <a:avLst/>
            <a:gdLst/>
            <a:ahLst/>
            <a:cxnLst/>
            <a:rect r="r" b="b" t="t" l="l"/>
            <a:pathLst>
              <a:path h="770720" w="4196989">
                <a:moveTo>
                  <a:pt x="0" y="0"/>
                </a:moveTo>
                <a:lnTo>
                  <a:pt x="4196989" y="0"/>
                </a:lnTo>
                <a:lnTo>
                  <a:pt x="4196989" y="770720"/>
                </a:lnTo>
                <a:lnTo>
                  <a:pt x="0" y="7707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18246">
            <a:off x="3423654" y="3579497"/>
            <a:ext cx="4333509" cy="3128006"/>
          </a:xfrm>
          <a:custGeom>
            <a:avLst/>
            <a:gdLst/>
            <a:ahLst/>
            <a:cxnLst/>
            <a:rect r="r" b="b" t="t" l="l"/>
            <a:pathLst>
              <a:path h="3128006" w="4333509">
                <a:moveTo>
                  <a:pt x="0" y="0"/>
                </a:moveTo>
                <a:lnTo>
                  <a:pt x="4333509" y="0"/>
                </a:lnTo>
                <a:lnTo>
                  <a:pt x="4333509" y="3128006"/>
                </a:lnTo>
                <a:lnTo>
                  <a:pt x="0" y="31280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334072" y="-1475968"/>
            <a:ext cx="3808435" cy="4114800"/>
          </a:xfrm>
          <a:custGeom>
            <a:avLst/>
            <a:gdLst/>
            <a:ahLst/>
            <a:cxnLst/>
            <a:rect r="r" b="b" t="t" l="l"/>
            <a:pathLst>
              <a:path h="4114800" w="3808435">
                <a:moveTo>
                  <a:pt x="0" y="0"/>
                </a:moveTo>
                <a:lnTo>
                  <a:pt x="3808435" y="0"/>
                </a:lnTo>
                <a:lnTo>
                  <a:pt x="380843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406006" y="9057766"/>
            <a:ext cx="4196989" cy="770720"/>
          </a:xfrm>
          <a:custGeom>
            <a:avLst/>
            <a:gdLst/>
            <a:ahLst/>
            <a:cxnLst/>
            <a:rect r="r" b="b" t="t" l="l"/>
            <a:pathLst>
              <a:path h="770720" w="4196989">
                <a:moveTo>
                  <a:pt x="0" y="0"/>
                </a:moveTo>
                <a:lnTo>
                  <a:pt x="4196989" y="0"/>
                </a:lnTo>
                <a:lnTo>
                  <a:pt x="4196989" y="770720"/>
                </a:lnTo>
                <a:lnTo>
                  <a:pt x="0" y="7707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aphicFrame>
        <p:nvGraphicFramePr>
          <p:cNvPr name="Table 5" id="5"/>
          <p:cNvGraphicFramePr>
            <a:graphicFrameLocks noGrp="true"/>
          </p:cNvGraphicFramePr>
          <p:nvPr/>
        </p:nvGraphicFramePr>
        <p:xfrm>
          <a:off x="3257550" y="3947376"/>
          <a:ext cx="11772900" cy="4467750"/>
        </p:xfrm>
        <a:graphic>
          <a:graphicData uri="http://schemas.openxmlformats.org/drawingml/2006/table">
            <a:tbl>
              <a:tblPr/>
              <a:tblGrid>
                <a:gridCol w="3067700"/>
                <a:gridCol w="8705200"/>
              </a:tblGrid>
              <a:tr h="1134572">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Customer 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U</a:t>
                      </a:r>
                      <a:r>
                        <a:rPr lang="en-US" sz="1899" b="true">
                          <a:solidFill>
                            <a:srgbClr val="000000"/>
                          </a:solidFill>
                          <a:latin typeface="Canva Sans Bold"/>
                          <a:ea typeface="Canva Sans Bold"/>
                          <a:cs typeface="Canva Sans Bold"/>
                          <a:sym typeface="Canva Sans Bold"/>
                        </a:rPr>
                        <a:t>nique identifier for each customer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2619">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Customer 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Full n</a:t>
                      </a:r>
                      <a:r>
                        <a:rPr lang="en-US" sz="1899" b="true">
                          <a:solidFill>
                            <a:srgbClr val="000000"/>
                          </a:solidFill>
                          <a:latin typeface="Canva Sans Bold"/>
                          <a:ea typeface="Canva Sans Bold"/>
                          <a:cs typeface="Canva Sans Bold"/>
                          <a:sym typeface="Canva Sans Bold"/>
                        </a:rPr>
                        <a:t>ame of the customer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76138">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Segment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Cus</a:t>
                      </a:r>
                      <a:r>
                        <a:rPr lang="en-US" sz="1899" b="true">
                          <a:solidFill>
                            <a:srgbClr val="000000"/>
                          </a:solidFill>
                          <a:latin typeface="Canva Sans Bold"/>
                          <a:ea typeface="Canva Sans Bold"/>
                          <a:cs typeface="Canva Sans Bold"/>
                          <a:sym typeface="Canva Sans Bold"/>
                        </a:rPr>
                        <a:t>tomer segment (Consumer, Corporate, Home Office)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04422">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Country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Cou</a:t>
                      </a:r>
                      <a:r>
                        <a:rPr lang="en-US" sz="1899" b="true">
                          <a:solidFill>
                            <a:srgbClr val="000000"/>
                          </a:solidFill>
                          <a:latin typeface="Canva Sans Bold"/>
                          <a:ea typeface="Canva Sans Bold"/>
                          <a:cs typeface="Canva Sans Bold"/>
                          <a:sym typeface="Canva Sans Bold"/>
                        </a:rPr>
                        <a:t>ntry name (all entries are United States)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4029949" y="1553084"/>
            <a:ext cx="10228101"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Data dictionary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334072" y="-1475968"/>
            <a:ext cx="3808435" cy="4114800"/>
          </a:xfrm>
          <a:custGeom>
            <a:avLst/>
            <a:gdLst/>
            <a:ahLst/>
            <a:cxnLst/>
            <a:rect r="r" b="b" t="t" l="l"/>
            <a:pathLst>
              <a:path h="4114800" w="3808435">
                <a:moveTo>
                  <a:pt x="0" y="0"/>
                </a:moveTo>
                <a:lnTo>
                  <a:pt x="3808435" y="0"/>
                </a:lnTo>
                <a:lnTo>
                  <a:pt x="380843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406006" y="9057766"/>
            <a:ext cx="4196989" cy="770720"/>
          </a:xfrm>
          <a:custGeom>
            <a:avLst/>
            <a:gdLst/>
            <a:ahLst/>
            <a:cxnLst/>
            <a:rect r="r" b="b" t="t" l="l"/>
            <a:pathLst>
              <a:path h="770720" w="4196989">
                <a:moveTo>
                  <a:pt x="0" y="0"/>
                </a:moveTo>
                <a:lnTo>
                  <a:pt x="4196989" y="0"/>
                </a:lnTo>
                <a:lnTo>
                  <a:pt x="4196989" y="770720"/>
                </a:lnTo>
                <a:lnTo>
                  <a:pt x="0" y="7707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aphicFrame>
        <p:nvGraphicFramePr>
          <p:cNvPr name="Table 5" id="5"/>
          <p:cNvGraphicFramePr>
            <a:graphicFrameLocks noGrp="true"/>
          </p:cNvGraphicFramePr>
          <p:nvPr/>
        </p:nvGraphicFramePr>
        <p:xfrm>
          <a:off x="3257550" y="3947376"/>
          <a:ext cx="11772900" cy="4467750"/>
        </p:xfrm>
        <a:graphic>
          <a:graphicData uri="http://schemas.openxmlformats.org/drawingml/2006/table">
            <a:tbl>
              <a:tblPr/>
              <a:tblGrid>
                <a:gridCol w="3067700"/>
                <a:gridCol w="8705200"/>
              </a:tblGrid>
              <a:tr h="1134572">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City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City 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2619">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State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State 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76138">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Postal Code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Zip Code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04422">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Region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S</a:t>
                      </a:r>
                      <a:r>
                        <a:rPr lang="en-US" sz="1899" b="true">
                          <a:solidFill>
                            <a:srgbClr val="000000"/>
                          </a:solidFill>
                          <a:latin typeface="Canva Sans Bold"/>
                          <a:ea typeface="Canva Sans Bold"/>
                          <a:cs typeface="Canva Sans Bold"/>
                          <a:sym typeface="Canva Sans Bold"/>
                        </a:rPr>
                        <a:t>ales region (e.g., East, West)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4029949" y="1553084"/>
            <a:ext cx="10228101"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Data dictionary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334072" y="-1475968"/>
            <a:ext cx="3808435" cy="4114800"/>
          </a:xfrm>
          <a:custGeom>
            <a:avLst/>
            <a:gdLst/>
            <a:ahLst/>
            <a:cxnLst/>
            <a:rect r="r" b="b" t="t" l="l"/>
            <a:pathLst>
              <a:path h="4114800" w="3808435">
                <a:moveTo>
                  <a:pt x="0" y="0"/>
                </a:moveTo>
                <a:lnTo>
                  <a:pt x="3808435" y="0"/>
                </a:lnTo>
                <a:lnTo>
                  <a:pt x="380843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406006" y="9057766"/>
            <a:ext cx="4196989" cy="770720"/>
          </a:xfrm>
          <a:custGeom>
            <a:avLst/>
            <a:gdLst/>
            <a:ahLst/>
            <a:cxnLst/>
            <a:rect r="r" b="b" t="t" l="l"/>
            <a:pathLst>
              <a:path h="770720" w="4196989">
                <a:moveTo>
                  <a:pt x="0" y="0"/>
                </a:moveTo>
                <a:lnTo>
                  <a:pt x="4196989" y="0"/>
                </a:lnTo>
                <a:lnTo>
                  <a:pt x="4196989" y="770720"/>
                </a:lnTo>
                <a:lnTo>
                  <a:pt x="0" y="7707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aphicFrame>
        <p:nvGraphicFramePr>
          <p:cNvPr name="Table 5" id="5"/>
          <p:cNvGraphicFramePr>
            <a:graphicFrameLocks noGrp="true"/>
          </p:cNvGraphicFramePr>
          <p:nvPr/>
        </p:nvGraphicFramePr>
        <p:xfrm>
          <a:off x="3257550" y="3947376"/>
          <a:ext cx="11772900" cy="4476329"/>
        </p:xfrm>
        <a:graphic>
          <a:graphicData uri="http://schemas.openxmlformats.org/drawingml/2006/table">
            <a:tbl>
              <a:tblPr/>
              <a:tblGrid>
                <a:gridCol w="3067700"/>
                <a:gridCol w="8705200"/>
              </a:tblGrid>
              <a:tr h="1134553">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Product 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Un</a:t>
                      </a:r>
                      <a:r>
                        <a:rPr lang="en-US" sz="1899" b="true">
                          <a:solidFill>
                            <a:srgbClr val="000000"/>
                          </a:solidFill>
                          <a:latin typeface="Canva Sans Bold"/>
                          <a:ea typeface="Canva Sans Bold"/>
                          <a:cs typeface="Canva Sans Bold"/>
                          <a:sym typeface="Canva Sans Bold"/>
                        </a:rPr>
                        <a:t>ique product identifier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34553">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Category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Produc</a:t>
                      </a:r>
                      <a:r>
                        <a:rPr lang="en-US" sz="1899" b="true">
                          <a:solidFill>
                            <a:srgbClr val="000000"/>
                          </a:solidFill>
                          <a:latin typeface="Canva Sans Bold"/>
                          <a:ea typeface="Canva Sans Bold"/>
                          <a:cs typeface="Canva Sans Bold"/>
                          <a:sym typeface="Canva Sans Bold"/>
                        </a:rPr>
                        <a:t>t category (Furniture, Office Supplies, Technology)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02818">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Sub-Category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Deta</a:t>
                      </a:r>
                      <a:r>
                        <a:rPr lang="en-US" sz="1899" b="true">
                          <a:solidFill>
                            <a:srgbClr val="000000"/>
                          </a:solidFill>
                          <a:latin typeface="Canva Sans Bold"/>
                          <a:ea typeface="Canva Sans Bold"/>
                          <a:cs typeface="Canva Sans Bold"/>
                          <a:sym typeface="Canva Sans Bold"/>
                        </a:rPr>
                        <a:t>iled product sub-category (e.g., Chairs, Binders)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04405">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Product 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Ful</a:t>
                      </a:r>
                      <a:r>
                        <a:rPr lang="en-US" sz="1899" b="true">
                          <a:solidFill>
                            <a:srgbClr val="000000"/>
                          </a:solidFill>
                          <a:latin typeface="Canva Sans Bold"/>
                          <a:ea typeface="Canva Sans Bold"/>
                          <a:cs typeface="Canva Sans Bold"/>
                          <a:sym typeface="Canva Sans Bold"/>
                        </a:rPr>
                        <a:t>l name of the product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4029949" y="1553084"/>
            <a:ext cx="10228101" cy="1628773"/>
          </a:xfrm>
          <a:prstGeom prst="rect">
            <a:avLst/>
          </a:prstGeom>
        </p:spPr>
        <p:txBody>
          <a:bodyPr anchor="t" rtlCol="false" tIns="0" lIns="0" bIns="0" rIns="0">
            <a:spAutoFit/>
          </a:bodyPr>
          <a:lstStyle/>
          <a:p>
            <a:pPr algn="ctr">
              <a:lnSpc>
                <a:spcPts val="12600"/>
              </a:lnSpc>
            </a:pPr>
            <a:r>
              <a:rPr lang="en-US" sz="9000">
                <a:solidFill>
                  <a:srgbClr val="337271"/>
                </a:solidFill>
                <a:latin typeface="AC Diary Girl"/>
                <a:ea typeface="AC Diary Girl"/>
                <a:cs typeface="AC Diary Girl"/>
                <a:sym typeface="AC Diary Girl"/>
              </a:rPr>
              <a:t>Data dictionary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DAGnV2vWAJE</dc:identifier>
  <dcterms:modified xsi:type="dcterms:W3CDTF">2011-08-01T06:04:30Z</dcterms:modified>
  <cp:revision>1</cp:revision>
  <dc:title>Green and Beige Simple Project Presentation</dc:title>
</cp:coreProperties>
</file>